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4284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  <p:sldId id="268" r:id="rId14"/>
    <p:sldId id="269" r:id="rId15"/>
    <p:sldId id="267" r:id="rId16"/>
    <p:sldId id="270" r:id="rId17"/>
    <p:sldId id="276" r:id="rId18"/>
    <p:sldId id="281" r:id="rId19"/>
    <p:sldId id="275" r:id="rId20"/>
    <p:sldId id="280" r:id="rId21"/>
    <p:sldId id="271" r:id="rId22"/>
    <p:sldId id="272" r:id="rId23"/>
    <p:sldId id="278" r:id="rId24"/>
    <p:sldId id="279" r:id="rId25"/>
    <p:sldId id="274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FFF"/>
    <a:srgbClr val="A6C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396" autoAdjust="0"/>
  </p:normalViewPr>
  <p:slideViewPr>
    <p:cSldViewPr snapToGrid="0">
      <p:cViewPr varScale="1">
        <p:scale>
          <a:sx n="72" d="100"/>
          <a:sy n="72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91CF7-C1CE-45CD-849C-A18CE4F6C35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AA0DB-7211-4898-A048-77B40F0DD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9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A0DB-7211-4898-A048-77B40F0DD4D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92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A0DB-7211-4898-A048-77B40F0DD4D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06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3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0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93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096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140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312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996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2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708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527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95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307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017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560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914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994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376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31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2026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5804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03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6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92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8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1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02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74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28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93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695D6CB-6CA3-4F50-8F00-0676D90FCE4B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F081B09-B9D4-4C07-A024-7061A53902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26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5" r:id="rId1"/>
    <p:sldLayoutId id="2147484286" r:id="rId2"/>
    <p:sldLayoutId id="2147484287" r:id="rId3"/>
    <p:sldLayoutId id="2147484288" r:id="rId4"/>
    <p:sldLayoutId id="2147484289" r:id="rId5"/>
    <p:sldLayoutId id="2147484290" r:id="rId6"/>
    <p:sldLayoutId id="2147484291" r:id="rId7"/>
    <p:sldLayoutId id="2147484292" r:id="rId8"/>
    <p:sldLayoutId id="2147484293" r:id="rId9"/>
    <p:sldLayoutId id="2147484294" r:id="rId10"/>
    <p:sldLayoutId id="2147484295" r:id="rId11"/>
    <p:sldLayoutId id="2147484296" r:id="rId12"/>
    <p:sldLayoutId id="2147484297" r:id="rId13"/>
    <p:sldLayoutId id="2147484298" r:id="rId14"/>
    <p:sldLayoutId id="2147484299" r:id="rId15"/>
    <p:sldLayoutId id="2147484300" r:id="rId16"/>
    <p:sldLayoutId id="21474843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taWen/Image-Stitching-System-Based-on-ORB-featur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Siudya/ORB_FPGA?fbclid=IwAR3j4uoTPw_2FZh24xS1qVgnz4C3wclwXm9ZgUTw7_qJV7wVTXbjUrBJzDY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jp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84EF2-F567-4B9B-8F56-F4536E1E9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Stitching System</a:t>
            </a:r>
            <a:br>
              <a:rPr lang="en-US" altLang="zh-TW" dirty="0"/>
            </a:br>
            <a:r>
              <a:rPr lang="en-US" altLang="zh-TW" dirty="0"/>
              <a:t>Based on ORB Feature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C0E76C-A6C2-4B73-9D04-347002B44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368896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Team 13</a:t>
            </a:r>
          </a:p>
          <a:p>
            <a:r>
              <a:rPr lang="en-US" altLang="zh-TW" dirty="0"/>
              <a:t>GITHUB LINK: </a:t>
            </a:r>
          </a:p>
          <a:p>
            <a:r>
              <a:rPr lang="en-US" altLang="zh-TW" dirty="0">
                <a:hlinkClick r:id="rId3"/>
              </a:rPr>
              <a:t>https://github.com/RitaWen/Image-Stitching-System-Based-on-ORB-feature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66783ED-394B-44DB-A512-B9B8EFF8E0D5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93ADAC4-256C-4265-8A2A-0E26BBF79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6A464CA-8E1E-48B6-AE54-530BDD6C4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179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C580A-2134-4446-906C-07B0D8B2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RANSAC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EED4A3-9641-4491-952E-B9DECC9C1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16029"/>
            <a:ext cx="8825659" cy="4135691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Eliminate outliers</a:t>
            </a:r>
          </a:p>
          <a:p>
            <a:r>
              <a:rPr lang="en-US" altLang="zh-TW" sz="2000" dirty="0"/>
              <a:t>Poll for best relative displacement: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Determine the offset and related position between images</a:t>
            </a:r>
            <a:endParaRPr lang="zh-TW" altLang="en-US" sz="20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2372D92-E8CA-4C93-BD25-7C7CEEDF73B6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ACED17E-83D0-41F5-9487-A91B07184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9354BB7-9972-4C0E-A205-3FDD2B85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3555DE81-3262-43C1-A6CB-27AE879C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503" y="3429000"/>
            <a:ext cx="6667372" cy="19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0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C580A-2134-4446-906C-07B0D8B2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blending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973C802-DC10-4C83-AA08-C86609850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64" y="1723231"/>
            <a:ext cx="1537429" cy="2160000"/>
          </a:xfr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32372D92-E8CA-4C93-BD25-7C7CEEDF73B6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ACED17E-83D0-41F5-9487-A91B07184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9354BB7-9972-4C0E-A205-3FDD2B85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79AF17D5-E067-41E7-AA56-401EF0298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08" y="1723231"/>
            <a:ext cx="1537429" cy="21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25CDA2B-A5E6-47B7-822C-743194693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364" y="1723231"/>
            <a:ext cx="1537429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96D4973-6216-4CEE-A6F0-B8A204C1CC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1282" y="4462896"/>
            <a:ext cx="3115879" cy="2160000"/>
          </a:xfrm>
          <a:prstGeom prst="rect">
            <a:avLst/>
          </a:prstGeom>
        </p:spPr>
      </p:pic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4AA5F3F8-DCC3-4127-A40D-9827333C55E6}"/>
              </a:ext>
            </a:extLst>
          </p:cNvPr>
          <p:cNvSpPr/>
          <p:nvPr/>
        </p:nvSpPr>
        <p:spPr>
          <a:xfrm rot="18621684">
            <a:off x="3854190" y="3955006"/>
            <a:ext cx="302004" cy="487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41EFE0D-7F94-4040-94F9-87BA61D89445}"/>
              </a:ext>
            </a:extLst>
          </p:cNvPr>
          <p:cNvSpPr/>
          <p:nvPr/>
        </p:nvSpPr>
        <p:spPr>
          <a:xfrm>
            <a:off x="5494789" y="4018359"/>
            <a:ext cx="360727" cy="360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BA8248C-474A-4816-885D-E969531B9D92}"/>
              </a:ext>
            </a:extLst>
          </p:cNvPr>
          <p:cNvSpPr/>
          <p:nvPr/>
        </p:nvSpPr>
        <p:spPr>
          <a:xfrm rot="2856754">
            <a:off x="7171362" y="3980676"/>
            <a:ext cx="302004" cy="453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138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1BFAA-AADA-435A-89E4-DA7DEF89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B862D-FE17-4EA7-BA34-C5A66E689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66128"/>
            <a:ext cx="8825659" cy="3653672"/>
          </a:xfrm>
        </p:spPr>
        <p:txBody>
          <a:bodyPr/>
          <a:lstStyle/>
          <a:p>
            <a:r>
              <a:rPr lang="en-US" altLang="zh-TW" dirty="0"/>
              <a:t>Run on intel i7-10700 CPU @ 3.80GHz with MATLAB</a:t>
            </a:r>
          </a:p>
          <a:p>
            <a:r>
              <a:rPr lang="en-US" altLang="zh-TW" dirty="0"/>
              <a:t>Run time:  9 images of size 450x278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389A248-17CF-409A-B97B-DDA4B8BCC346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AFC158F-6CFE-48BC-9644-F48E28F6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2734D0E-2BED-404D-8AA2-ACE0A2C98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5B45FBD-BA55-409A-80AC-C45BF9E54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28719"/>
              </p:ext>
            </p:extLst>
          </p:nvPr>
        </p:nvGraphicFramePr>
        <p:xfrm>
          <a:off x="1558761" y="3280416"/>
          <a:ext cx="8018043" cy="291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681">
                  <a:extLst>
                    <a:ext uri="{9D8B030D-6E8A-4147-A177-3AD203B41FA5}">
                      <a16:colId xmlns:a16="http://schemas.microsoft.com/office/drawing/2014/main" val="1680454155"/>
                    </a:ext>
                  </a:extLst>
                </a:gridCol>
                <a:gridCol w="2672681">
                  <a:extLst>
                    <a:ext uri="{9D8B030D-6E8A-4147-A177-3AD203B41FA5}">
                      <a16:colId xmlns:a16="http://schemas.microsoft.com/office/drawing/2014/main" val="1676051873"/>
                    </a:ext>
                  </a:extLst>
                </a:gridCol>
                <a:gridCol w="2672681">
                  <a:extLst>
                    <a:ext uri="{9D8B030D-6E8A-4147-A177-3AD203B41FA5}">
                      <a16:colId xmlns:a16="http://schemas.microsoft.com/office/drawing/2014/main" val="1416792917"/>
                    </a:ext>
                  </a:extLst>
                </a:gridCol>
              </a:tblGrid>
              <a:tr h="35715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Run time (s)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Throughput (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pixel/s</a:t>
                      </a:r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478963"/>
                  </a:ext>
                </a:extLst>
              </a:tr>
              <a:tr h="396158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Cylindrical projection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2.380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587702"/>
                  </a:ext>
                </a:extLst>
              </a:tr>
              <a:tr h="35715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ORB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45.784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2732.40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58678"/>
                  </a:ext>
                </a:extLst>
              </a:tr>
              <a:tr h="62501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Feature matching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57.355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160,000~640,000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(500~1000 corners)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623689"/>
                  </a:ext>
                </a:extLst>
              </a:tr>
              <a:tr h="3817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RANSAC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0.0110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94903"/>
                  </a:ext>
                </a:extLst>
              </a:tr>
              <a:tr h="3817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Blending 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3.351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216058"/>
                  </a:ext>
                </a:extLst>
              </a:tr>
              <a:tr h="381739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Total time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110.061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753424"/>
                  </a:ext>
                </a:extLst>
              </a:tr>
            </a:tbl>
          </a:graphicData>
        </a:graphic>
      </p:graphicFrame>
      <p:sp>
        <p:nvSpPr>
          <p:cNvPr id="8" name="爆炸: 八角 7">
            <a:extLst>
              <a:ext uri="{FF2B5EF4-FFF2-40B4-BE49-F238E27FC236}">
                <a16:creationId xmlns:a16="http://schemas.microsoft.com/office/drawing/2014/main" id="{B5FCBC05-D33E-4573-A551-8985FB68EB3F}"/>
              </a:ext>
            </a:extLst>
          </p:cNvPr>
          <p:cNvSpPr/>
          <p:nvPr/>
        </p:nvSpPr>
        <p:spPr>
          <a:xfrm>
            <a:off x="9697546" y="3951127"/>
            <a:ext cx="2092000" cy="1227602"/>
          </a:xfrm>
          <a:prstGeom prst="irregularSeal1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F4287E-FAEB-4650-B042-54140596BC61}"/>
              </a:ext>
            </a:extLst>
          </p:cNvPr>
          <p:cNvSpPr txBox="1"/>
          <p:nvPr/>
        </p:nvSpPr>
        <p:spPr>
          <a:xfrm>
            <a:off x="10122222" y="4396024"/>
            <a:ext cx="1242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Bottleneck</a:t>
            </a:r>
            <a:endParaRPr lang="zh-TW" altLang="en-US" sz="16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906665-8675-4137-9AE4-FB62BE0AD7AB}"/>
              </a:ext>
            </a:extLst>
          </p:cNvPr>
          <p:cNvSpPr/>
          <p:nvPr/>
        </p:nvSpPr>
        <p:spPr>
          <a:xfrm>
            <a:off x="2744683" y="6365289"/>
            <a:ext cx="5646198" cy="3400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Need to reduce run time and increase throughput!!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03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AB967-6010-4936-AB4E-1FCC3D4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 Spec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CC9FC-D72E-474B-9239-BF07D90E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32807"/>
            <a:ext cx="8825659" cy="3586993"/>
          </a:xfrm>
        </p:spPr>
        <p:txBody>
          <a:bodyPr/>
          <a:lstStyle/>
          <a:p>
            <a:r>
              <a:rPr lang="en-US" altLang="zh-TW" dirty="0"/>
              <a:t>Speed-up: </a:t>
            </a:r>
            <a:r>
              <a:rPr lang="en-US" altLang="zh-TW" b="1" dirty="0"/>
              <a:t>10x</a:t>
            </a:r>
          </a:p>
          <a:p>
            <a:r>
              <a:rPr lang="en-US" altLang="zh-TW" dirty="0"/>
              <a:t>Target throughput: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38DF173-92F7-479B-BF78-02598821ED9A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FD7BD6-72C1-4D92-83AF-8B76B568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A270AB7-D40B-4A05-B8FE-A2623DA5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CDAC02E-E6A5-4479-BCD2-74BF33861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43042"/>
              </p:ext>
            </p:extLst>
          </p:nvPr>
        </p:nvGraphicFramePr>
        <p:xfrm>
          <a:off x="1569260" y="3631018"/>
          <a:ext cx="8825658" cy="1404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1886">
                  <a:extLst>
                    <a:ext uri="{9D8B030D-6E8A-4147-A177-3AD203B41FA5}">
                      <a16:colId xmlns:a16="http://schemas.microsoft.com/office/drawing/2014/main" val="2946267505"/>
                    </a:ext>
                  </a:extLst>
                </a:gridCol>
                <a:gridCol w="2941886">
                  <a:extLst>
                    <a:ext uri="{9D8B030D-6E8A-4147-A177-3AD203B41FA5}">
                      <a16:colId xmlns:a16="http://schemas.microsoft.com/office/drawing/2014/main" val="1680454155"/>
                    </a:ext>
                  </a:extLst>
                </a:gridCol>
                <a:gridCol w="2941886">
                  <a:extLst>
                    <a:ext uri="{9D8B030D-6E8A-4147-A177-3AD203B41FA5}">
                      <a16:colId xmlns:a16="http://schemas.microsoft.com/office/drawing/2014/main" val="1676051873"/>
                    </a:ext>
                  </a:extLst>
                </a:gridCol>
              </a:tblGrid>
              <a:tr h="396298"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intel i7-10700 CPU 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Target 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587702"/>
                  </a:ext>
                </a:extLst>
              </a:tr>
              <a:tr h="36801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ORB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2732 pixel/s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27324 pixel/s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58678"/>
                  </a:ext>
                </a:extLst>
              </a:tr>
              <a:tr h="39629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Feature matching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160,000~640,000</a:t>
                      </a:r>
                    </a:p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pair/s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1,000,000 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pair/s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62368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70F0E25E-8C8B-4451-A856-858FE273E26B}"/>
              </a:ext>
            </a:extLst>
          </p:cNvPr>
          <p:cNvSpPr/>
          <p:nvPr/>
        </p:nvSpPr>
        <p:spPr>
          <a:xfrm>
            <a:off x="3272901" y="5884332"/>
            <a:ext cx="5646198" cy="3400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Achieve higher throughput and lower latency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085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C580A-2134-4446-906C-07B0D8B2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2372D92-E8CA-4C93-BD25-7C7CEEDF73B6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ACED17E-83D0-41F5-9487-A91B07184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9354BB7-9972-4C0E-A205-3FDD2B85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0EDFBD05-9629-4183-BC24-198763F35B46}"/>
              </a:ext>
            </a:extLst>
          </p:cNvPr>
          <p:cNvGrpSpPr/>
          <p:nvPr/>
        </p:nvGrpSpPr>
        <p:grpSpPr>
          <a:xfrm>
            <a:off x="2795509" y="2775098"/>
            <a:ext cx="7120858" cy="3211795"/>
            <a:chOff x="2306972" y="2927758"/>
            <a:chExt cx="7120858" cy="3211795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2FD53ADB-2BD0-4721-8D2D-F3102C711B62}"/>
                </a:ext>
              </a:extLst>
            </p:cNvPr>
            <p:cNvGrpSpPr/>
            <p:nvPr/>
          </p:nvGrpSpPr>
          <p:grpSpPr>
            <a:xfrm>
              <a:off x="6895749" y="2927758"/>
              <a:ext cx="2532081" cy="3211794"/>
              <a:chOff x="6895749" y="2927758"/>
              <a:chExt cx="2532081" cy="3211794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1113462-F405-487B-BCE7-AE6A91E349A1}"/>
                  </a:ext>
                </a:extLst>
              </p:cNvPr>
              <p:cNvSpPr/>
              <p:nvPr/>
            </p:nvSpPr>
            <p:spPr>
              <a:xfrm>
                <a:off x="6895749" y="2927758"/>
                <a:ext cx="2532081" cy="3211794"/>
              </a:xfrm>
              <a:prstGeom prst="rect">
                <a:avLst/>
              </a:prstGeom>
              <a:solidFill>
                <a:srgbClr val="DFFF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9AA4019-69A8-4A5F-A4B9-1A86448F58A9}"/>
                  </a:ext>
                </a:extLst>
              </p:cNvPr>
              <p:cNvSpPr/>
              <p:nvPr/>
            </p:nvSpPr>
            <p:spPr>
              <a:xfrm>
                <a:off x="7402585" y="3418678"/>
                <a:ext cx="1518407" cy="780176"/>
              </a:xfrm>
              <a:prstGeom prst="rect">
                <a:avLst/>
              </a:prstGeom>
              <a:solidFill>
                <a:srgbClr val="A6CDF8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ORB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Kernel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4408061-C9EC-49DE-B268-B11D8709E748}"/>
                  </a:ext>
                </a:extLst>
              </p:cNvPr>
              <p:cNvSpPr/>
              <p:nvPr/>
            </p:nvSpPr>
            <p:spPr>
              <a:xfrm>
                <a:off x="7402584" y="4774177"/>
                <a:ext cx="1518407" cy="780176"/>
              </a:xfrm>
              <a:prstGeom prst="rect">
                <a:avLst/>
              </a:prstGeom>
              <a:solidFill>
                <a:srgbClr val="A6CDF8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Matching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Kernel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D7EB70E2-9771-4413-AB07-7A89E49BDDD3}"/>
                </a:ext>
              </a:extLst>
            </p:cNvPr>
            <p:cNvGrpSpPr/>
            <p:nvPr/>
          </p:nvGrpSpPr>
          <p:grpSpPr>
            <a:xfrm>
              <a:off x="2306972" y="2927759"/>
              <a:ext cx="2457970" cy="3211794"/>
              <a:chOff x="2306972" y="2927759"/>
              <a:chExt cx="2457970" cy="3211794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04FA79-37C5-46B1-9F02-033CDC8CB388}"/>
                  </a:ext>
                </a:extLst>
              </p:cNvPr>
              <p:cNvSpPr/>
              <p:nvPr/>
            </p:nvSpPr>
            <p:spPr>
              <a:xfrm>
                <a:off x="2306972" y="2927759"/>
                <a:ext cx="2457970" cy="32117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F43C86B-EA76-41B0-97D7-9B5F1469865F}"/>
                  </a:ext>
                </a:extLst>
              </p:cNvPr>
              <p:cNvSpPr/>
              <p:nvPr/>
            </p:nvSpPr>
            <p:spPr>
              <a:xfrm>
                <a:off x="2764170" y="3225395"/>
                <a:ext cx="1518407" cy="78017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Cylindrical </a:t>
                </a:r>
              </a:p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Projection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B6FB8F9-6732-466D-AD81-87D877A13E9B}"/>
                  </a:ext>
                </a:extLst>
              </p:cNvPr>
              <p:cNvSpPr/>
              <p:nvPr/>
            </p:nvSpPr>
            <p:spPr>
              <a:xfrm>
                <a:off x="2764169" y="4303208"/>
                <a:ext cx="1518407" cy="5620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RANSAC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365AEA9-4112-4E40-A94B-F2FDCCB5BD16}"/>
                  </a:ext>
                </a:extLst>
              </p:cNvPr>
              <p:cNvSpPr/>
              <p:nvPr/>
            </p:nvSpPr>
            <p:spPr>
              <a:xfrm>
                <a:off x="2764169" y="5247987"/>
                <a:ext cx="1518407" cy="56206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>
                    <a:solidFill>
                      <a:schemeClr val="tx1"/>
                    </a:solidFill>
                  </a:rPr>
                  <a:t>Blending</a:t>
                </a:r>
                <a:endParaRPr lang="zh-TW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21513C2E-D782-4429-ADBD-8BEAE8176A06}"/>
                </a:ext>
              </a:extLst>
            </p:cNvPr>
            <p:cNvGrpSpPr/>
            <p:nvPr/>
          </p:nvGrpSpPr>
          <p:grpSpPr>
            <a:xfrm>
              <a:off x="5247308" y="3291317"/>
              <a:ext cx="1094431" cy="1487521"/>
              <a:chOff x="5247308" y="3291317"/>
              <a:chExt cx="1094431" cy="1487521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473C27D-6F15-4DD1-ACD9-B856FF86EA1B}"/>
                  </a:ext>
                </a:extLst>
              </p:cNvPr>
              <p:cNvSpPr/>
              <p:nvPr/>
            </p:nvSpPr>
            <p:spPr>
              <a:xfrm>
                <a:off x="5247308" y="3291317"/>
                <a:ext cx="1094431" cy="645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 err="1"/>
                  <a:t>Img_cyl</a:t>
                </a:r>
                <a:endParaRPr lang="zh-TW" altLang="en-US" b="1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AD2F4D7-9A89-4620-A34E-2088DCB137FD}"/>
                  </a:ext>
                </a:extLst>
              </p:cNvPr>
              <p:cNvSpPr/>
              <p:nvPr/>
            </p:nvSpPr>
            <p:spPr>
              <a:xfrm>
                <a:off x="5296249" y="4132885"/>
                <a:ext cx="1007380" cy="64595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 dirty="0"/>
                  <a:t>feature</a:t>
                </a:r>
                <a:endParaRPr lang="zh-TW" altLang="en-US" b="1" dirty="0"/>
              </a:p>
            </p:txBody>
          </p:sp>
        </p:grpSp>
        <p:cxnSp>
          <p:nvCxnSpPr>
            <p:cNvPr id="26" name="接點: 肘形 25">
              <a:extLst>
                <a:ext uri="{FF2B5EF4-FFF2-40B4-BE49-F238E27FC236}">
                  <a16:creationId xmlns:a16="http://schemas.microsoft.com/office/drawing/2014/main" id="{615EEC86-EB55-4B87-AB2B-61047E0D1252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6341739" y="3613558"/>
              <a:ext cx="1057352" cy="73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id="{3BA0F25C-67A1-4E40-96A9-E377004B273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303630" y="4005569"/>
              <a:ext cx="1098959" cy="319119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接點: 肘形 32">
              <a:extLst>
                <a:ext uri="{FF2B5EF4-FFF2-40B4-BE49-F238E27FC236}">
                  <a16:creationId xmlns:a16="http://schemas.microsoft.com/office/drawing/2014/main" id="{7430B4B8-8913-48AB-A155-86A58F063AAA}"/>
                </a:ext>
              </a:extLst>
            </p:cNvPr>
            <p:cNvCxnSpPr>
              <a:cxnSpLocks/>
            </p:cNvCxnSpPr>
            <p:nvPr/>
          </p:nvCxnSpPr>
          <p:spPr>
            <a:xfrm>
              <a:off x="6303629" y="4618133"/>
              <a:ext cx="1098955" cy="398484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接點: 肘形 34">
              <a:extLst>
                <a:ext uri="{FF2B5EF4-FFF2-40B4-BE49-F238E27FC236}">
                  <a16:creationId xmlns:a16="http://schemas.microsoft.com/office/drawing/2014/main" id="{90F54599-5FB5-4197-8300-15B3EBD5D0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409194" y="5368954"/>
              <a:ext cx="989897" cy="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E406168-0112-4F9C-A4E9-4F0633B9500F}"/>
                </a:ext>
              </a:extLst>
            </p:cNvPr>
            <p:cNvSpPr/>
            <p:nvPr/>
          </p:nvSpPr>
          <p:spPr>
            <a:xfrm>
              <a:off x="5142451" y="4968482"/>
              <a:ext cx="1270932" cy="6459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err="1"/>
                <a:t>Match_pt</a:t>
              </a:r>
              <a:endParaRPr lang="zh-TW" altLang="en-US" b="1" dirty="0"/>
            </a:p>
          </p:txBody>
        </p:sp>
        <p:cxnSp>
          <p:nvCxnSpPr>
            <p:cNvPr id="50" name="接點: 肘形 49">
              <a:extLst>
                <a:ext uri="{FF2B5EF4-FFF2-40B4-BE49-F238E27FC236}">
                  <a16:creationId xmlns:a16="http://schemas.microsoft.com/office/drawing/2014/main" id="{B2AAF7FB-7963-443F-BA19-DB55717528DD}"/>
                </a:ext>
              </a:extLst>
            </p:cNvPr>
            <p:cNvCxnSpPr>
              <a:stCxn id="40" idx="1"/>
              <a:endCxn id="12" idx="3"/>
            </p:cNvCxnSpPr>
            <p:nvPr/>
          </p:nvCxnSpPr>
          <p:spPr>
            <a:xfrm rot="10800000">
              <a:off x="4282577" y="4584241"/>
              <a:ext cx="859875" cy="707219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65F8EEDF-FBEB-470C-A3DE-1274F04AB082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3523372" y="4865271"/>
              <a:ext cx="1" cy="3827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0A1D9E5-055D-42DA-92FD-09B352059D2D}"/>
              </a:ext>
            </a:extLst>
          </p:cNvPr>
          <p:cNvSpPr txBox="1"/>
          <p:nvPr/>
        </p:nvSpPr>
        <p:spPr>
          <a:xfrm>
            <a:off x="3723208" y="2267562"/>
            <a:ext cx="577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PS</a:t>
            </a:r>
            <a:endParaRPr lang="zh-TW" altLang="en-US" sz="2800" b="1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DB9AC5EE-3A62-420C-BA03-6487DC31ADD6}"/>
              </a:ext>
            </a:extLst>
          </p:cNvPr>
          <p:cNvSpPr txBox="1"/>
          <p:nvPr/>
        </p:nvSpPr>
        <p:spPr>
          <a:xfrm>
            <a:off x="8378454" y="226756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PL</a:t>
            </a:r>
            <a:endParaRPr lang="zh-TW" altLang="en-US" sz="2800" b="1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DE447D39-B38F-46E6-A5FF-8DC860955F4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4771114" y="3461634"/>
            <a:ext cx="964731" cy="1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FA619F31-3E35-4B67-8763-159ABAB2B8E6}"/>
              </a:ext>
            </a:extLst>
          </p:cNvPr>
          <p:cNvSpPr/>
          <p:nvPr/>
        </p:nvSpPr>
        <p:spPr>
          <a:xfrm>
            <a:off x="2417999" y="3328771"/>
            <a:ext cx="834707" cy="20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箭號: 向下 66">
            <a:extLst>
              <a:ext uri="{FF2B5EF4-FFF2-40B4-BE49-F238E27FC236}">
                <a16:creationId xmlns:a16="http://schemas.microsoft.com/office/drawing/2014/main" id="{6A7EE107-BBDD-4E0D-A80D-04657E7D3F8E}"/>
              </a:ext>
            </a:extLst>
          </p:cNvPr>
          <p:cNvSpPr/>
          <p:nvPr/>
        </p:nvSpPr>
        <p:spPr>
          <a:xfrm>
            <a:off x="3936412" y="5657390"/>
            <a:ext cx="285226" cy="627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4A5A6BA-E016-4F6D-80B4-1DF99B06E378}"/>
              </a:ext>
            </a:extLst>
          </p:cNvPr>
          <p:cNvSpPr txBox="1"/>
          <p:nvPr/>
        </p:nvSpPr>
        <p:spPr>
          <a:xfrm>
            <a:off x="1480220" y="3137732"/>
            <a:ext cx="91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Input</a:t>
            </a:r>
          </a:p>
          <a:p>
            <a:r>
              <a:rPr lang="en-US" altLang="zh-TW" b="1" dirty="0"/>
              <a:t>image</a:t>
            </a:r>
            <a:endParaRPr lang="zh-TW" altLang="en-US" b="1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82F9A3F-5C61-4F50-B388-F402C0AF3126}"/>
              </a:ext>
            </a:extLst>
          </p:cNvPr>
          <p:cNvSpPr/>
          <p:nvPr/>
        </p:nvSpPr>
        <p:spPr>
          <a:xfrm>
            <a:off x="3252706" y="6294060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/>
              <a:t>Output image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7582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AB967-6010-4936-AB4E-1FCC3D4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ORB Kernel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38DF173-92F7-479B-BF78-02598821ED9A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FD7BD6-72C1-4D92-83AF-8B76B568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A270AB7-D40B-4A05-B8FE-A2623DA5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C87DA8D-66C4-4A6B-90F0-041030E64E19}"/>
              </a:ext>
            </a:extLst>
          </p:cNvPr>
          <p:cNvGrpSpPr/>
          <p:nvPr/>
        </p:nvGrpSpPr>
        <p:grpSpPr>
          <a:xfrm>
            <a:off x="1384467" y="2895719"/>
            <a:ext cx="8335778" cy="2697028"/>
            <a:chOff x="1965058" y="2823263"/>
            <a:chExt cx="8335778" cy="269702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30AC8FC-0B30-4212-A3D7-9ED6B40E9DFF}"/>
                </a:ext>
              </a:extLst>
            </p:cNvPr>
            <p:cNvSpPr/>
            <p:nvPr/>
          </p:nvSpPr>
          <p:spPr>
            <a:xfrm>
              <a:off x="2994585" y="2823263"/>
              <a:ext cx="1310326" cy="9709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FAST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B3533F1-A74D-4DF8-805A-1A41ADE1B0C8}"/>
                </a:ext>
              </a:extLst>
            </p:cNvPr>
            <p:cNvSpPr/>
            <p:nvPr/>
          </p:nvSpPr>
          <p:spPr>
            <a:xfrm>
              <a:off x="4611280" y="2823263"/>
              <a:ext cx="1310326" cy="9709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NMS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99A105B-7631-41FE-8C89-0162A96069C2}"/>
                </a:ext>
              </a:extLst>
            </p:cNvPr>
            <p:cNvSpPr/>
            <p:nvPr/>
          </p:nvSpPr>
          <p:spPr>
            <a:xfrm>
              <a:off x="6270396" y="2823263"/>
              <a:ext cx="1558565" cy="9709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Moment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6E47AD8-D2FD-4633-8567-3310A9509768}"/>
                </a:ext>
              </a:extLst>
            </p:cNvPr>
            <p:cNvSpPr/>
            <p:nvPr/>
          </p:nvSpPr>
          <p:spPr>
            <a:xfrm>
              <a:off x="4330043" y="4353419"/>
              <a:ext cx="1940352" cy="116687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Gaussian </a:t>
              </a:r>
            </a:p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Filter 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E3CCADA-102D-4C75-9D7C-0BDA0D44DF64}"/>
                </a:ext>
              </a:extLst>
            </p:cNvPr>
            <p:cNvSpPr/>
            <p:nvPr/>
          </p:nvSpPr>
          <p:spPr>
            <a:xfrm>
              <a:off x="7748485" y="4392423"/>
              <a:ext cx="1940352" cy="10888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Descriptor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接點: 肘形 13">
              <a:extLst>
                <a:ext uri="{FF2B5EF4-FFF2-40B4-BE49-F238E27FC236}">
                  <a16:creationId xmlns:a16="http://schemas.microsoft.com/office/drawing/2014/main" id="{1E47F51A-BED6-40C3-9EE0-27FF3DED05A1}"/>
                </a:ext>
              </a:extLst>
            </p:cNvPr>
            <p:cNvCxnSpPr>
              <a:stCxn id="7" idx="1"/>
              <a:endCxn id="10" idx="1"/>
            </p:cNvCxnSpPr>
            <p:nvPr/>
          </p:nvCxnSpPr>
          <p:spPr>
            <a:xfrm rot="10800000" flipH="1" flipV="1">
              <a:off x="2994585" y="3308743"/>
              <a:ext cx="1335458" cy="1628111"/>
            </a:xfrm>
            <a:prstGeom prst="bentConnector3">
              <a:avLst>
                <a:gd name="adj1" fmla="val -29118"/>
              </a:avLst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479A2ACC-0E2A-4836-83CC-AA9FA29B0A9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4304911" y="3308744"/>
              <a:ext cx="3063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45256352-62B4-4EA1-AC4D-19E934EF42DD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5921606" y="3308744"/>
              <a:ext cx="3487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接點: 肘形 21">
              <a:extLst>
                <a:ext uri="{FF2B5EF4-FFF2-40B4-BE49-F238E27FC236}">
                  <a16:creationId xmlns:a16="http://schemas.microsoft.com/office/drawing/2014/main" id="{83FF7432-A54B-4030-B83B-7DD3169E59DC}"/>
                </a:ext>
              </a:extLst>
            </p:cNvPr>
            <p:cNvCxnSpPr>
              <a:stCxn id="9" idx="3"/>
              <a:endCxn id="12" idx="0"/>
            </p:cNvCxnSpPr>
            <p:nvPr/>
          </p:nvCxnSpPr>
          <p:spPr>
            <a:xfrm>
              <a:off x="7828961" y="3308744"/>
              <a:ext cx="889700" cy="1083679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接點: 肘形 23">
              <a:extLst>
                <a:ext uri="{FF2B5EF4-FFF2-40B4-BE49-F238E27FC236}">
                  <a16:creationId xmlns:a16="http://schemas.microsoft.com/office/drawing/2014/main" id="{ADC766F2-1941-4B1A-8B20-E644713964A5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 flipV="1">
              <a:off x="6270395" y="4936854"/>
              <a:ext cx="1478090" cy="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E0075F5E-1BD3-49F1-8952-B0F1AE591C26}"/>
                </a:ext>
              </a:extLst>
            </p:cNvPr>
            <p:cNvCxnSpPr>
              <a:cxnSpLocks/>
            </p:cNvCxnSpPr>
            <p:nvPr/>
          </p:nvCxnSpPr>
          <p:spPr>
            <a:xfrm>
              <a:off x="1965058" y="4117389"/>
              <a:ext cx="6120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2A7D12C6-4443-4FBD-8F40-752302FC1C9B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9688836" y="4936853"/>
              <a:ext cx="61200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97883FE-6342-40FF-98C1-99A9D324623C}"/>
              </a:ext>
            </a:extLst>
          </p:cNvPr>
          <p:cNvSpPr txBox="1"/>
          <p:nvPr/>
        </p:nvSpPr>
        <p:spPr>
          <a:xfrm>
            <a:off x="384686" y="3866680"/>
            <a:ext cx="91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Input</a:t>
            </a:r>
          </a:p>
          <a:p>
            <a:r>
              <a:rPr lang="en-US" altLang="zh-TW" b="1" dirty="0"/>
              <a:t>image</a:t>
            </a:r>
            <a:endParaRPr lang="zh-TW" altLang="en-US" b="1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24502C0-9955-4114-AAA7-60F3E124AD06}"/>
              </a:ext>
            </a:extLst>
          </p:cNvPr>
          <p:cNvSpPr txBox="1"/>
          <p:nvPr/>
        </p:nvSpPr>
        <p:spPr>
          <a:xfrm>
            <a:off x="9778007" y="4686141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Output</a:t>
            </a:r>
          </a:p>
          <a:p>
            <a:r>
              <a:rPr lang="en-US" altLang="zh-TW" b="1" dirty="0"/>
              <a:t>Corners/descriptors</a:t>
            </a:r>
            <a:endParaRPr lang="zh-TW" altLang="en-US" b="1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BD5B438-8768-4417-97D1-4412AA2F0031}"/>
              </a:ext>
            </a:extLst>
          </p:cNvPr>
          <p:cNvSpPr txBox="1"/>
          <p:nvPr/>
        </p:nvSpPr>
        <p:spPr>
          <a:xfrm>
            <a:off x="2859313" y="6550223"/>
            <a:ext cx="933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dirty="0"/>
              <a:t>Ref:</a:t>
            </a:r>
            <a:r>
              <a:rPr lang="en-US" altLang="zh-TW" sz="1400" dirty="0"/>
              <a:t> </a:t>
            </a:r>
            <a:r>
              <a:rPr lang="en-US" altLang="zh-TW" sz="1200" dirty="0">
                <a:hlinkClick r:id="rId5"/>
              </a:rPr>
              <a:t>https://github.com/Siudya/ORB_FPGA?fbclid=IwAR3j4uoTPw_2FZh24xS1qVgnz4C3wclwXm9ZgUTw7_qJV7wVTXbjUrBJzDY</a:t>
            </a:r>
            <a:r>
              <a:rPr lang="zh-TW" altLang="en-US" sz="1200" dirty="0"/>
              <a:t> 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3CE98AA-01D1-4D8B-8E2A-1BEAFF798C08}"/>
              </a:ext>
            </a:extLst>
          </p:cNvPr>
          <p:cNvCxnSpPr>
            <a:cxnSpLocks/>
          </p:cNvCxnSpPr>
          <p:nvPr/>
        </p:nvCxnSpPr>
        <p:spPr>
          <a:xfrm flipH="1">
            <a:off x="1553421" y="4104167"/>
            <a:ext cx="159619" cy="1701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04CE118-07E6-4EE9-90FF-167F4513B2F5}"/>
              </a:ext>
            </a:extLst>
          </p:cNvPr>
          <p:cNvCxnSpPr>
            <a:cxnSpLocks/>
          </p:cNvCxnSpPr>
          <p:nvPr/>
        </p:nvCxnSpPr>
        <p:spPr>
          <a:xfrm flipH="1">
            <a:off x="9283507" y="4924247"/>
            <a:ext cx="159619" cy="1701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2AF843-B207-4C1D-83B4-C72127D37FD2}"/>
              </a:ext>
            </a:extLst>
          </p:cNvPr>
          <p:cNvSpPr txBox="1"/>
          <p:nvPr/>
        </p:nvSpPr>
        <p:spPr>
          <a:xfrm>
            <a:off x="1485961" y="3777674"/>
            <a:ext cx="46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8’</a:t>
            </a:r>
            <a:endParaRPr lang="zh-TW" altLang="en-US" sz="1400" b="1" dirty="0">
              <a:latin typeface="Cambria Math" panose="020405030504060302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5722E10-8574-4A9E-B670-473EC2A5340D}"/>
              </a:ext>
            </a:extLst>
          </p:cNvPr>
          <p:cNvSpPr txBox="1"/>
          <p:nvPr/>
        </p:nvSpPr>
        <p:spPr>
          <a:xfrm>
            <a:off x="9180354" y="4554915"/>
            <a:ext cx="53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32’</a:t>
            </a:r>
            <a:endParaRPr lang="zh-TW" altLang="en-US" sz="1400" b="1" dirty="0">
              <a:latin typeface="Cambria Math" panose="020405030504060302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E74F06B-251B-4A40-9D52-2DA9DA9A0370}"/>
              </a:ext>
            </a:extLst>
          </p:cNvPr>
          <p:cNvSpPr txBox="1"/>
          <p:nvPr/>
        </p:nvSpPr>
        <p:spPr>
          <a:xfrm>
            <a:off x="9778007" y="5418980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[D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, D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….D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, X, Y]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9E0DFAE-7059-4E50-95B6-B38D15F9154E}"/>
              </a:ext>
            </a:extLst>
          </p:cNvPr>
          <p:cNvSpPr txBox="1"/>
          <p:nvPr/>
        </p:nvSpPr>
        <p:spPr>
          <a:xfrm>
            <a:off x="9778007" y="5758789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32 bits integer*10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5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AB967-6010-4936-AB4E-1FCC3D4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ORB Kernel - Optimization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CC9FC-D72E-474B-9239-BF07D90E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469823"/>
            <a:ext cx="6128348" cy="3549977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Bottleneck: Descriptor (~83% run time of ORB)</a:t>
            </a:r>
          </a:p>
          <a:p>
            <a:r>
              <a:rPr lang="en-US" altLang="zh-TW" sz="2000" dirty="0"/>
              <a:t>If-else condition in for loop</a:t>
            </a:r>
            <a:endParaRPr lang="zh-TW" altLang="en-US" sz="20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38DF173-92F7-479B-BF78-02598821ED9A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FD7BD6-72C1-4D92-83AF-8B76B568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A270AB7-D40B-4A05-B8FE-A2623DA5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EFB22F5-D0F1-4E32-8F32-A748E4335E9D}"/>
              </a:ext>
            </a:extLst>
          </p:cNvPr>
          <p:cNvGrpSpPr/>
          <p:nvPr/>
        </p:nvGrpSpPr>
        <p:grpSpPr>
          <a:xfrm>
            <a:off x="1274450" y="3698023"/>
            <a:ext cx="4528856" cy="2716729"/>
            <a:chOff x="1261181" y="3429000"/>
            <a:chExt cx="4834819" cy="284265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5C97239-30D8-4F9A-A153-FB6D8581A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1181" y="3429000"/>
              <a:ext cx="4834819" cy="2842659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271909C-B8EC-4B49-A4A7-FF6B6EB80F21}"/>
                </a:ext>
              </a:extLst>
            </p:cNvPr>
            <p:cNvSpPr/>
            <p:nvPr/>
          </p:nvSpPr>
          <p:spPr>
            <a:xfrm>
              <a:off x="1785818" y="4325899"/>
              <a:ext cx="4310182" cy="1617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FBFCFA8-0372-490B-8C4B-6341CC013FA7}"/>
              </a:ext>
            </a:extLst>
          </p:cNvPr>
          <p:cNvGrpSpPr/>
          <p:nvPr/>
        </p:nvGrpSpPr>
        <p:grpSpPr>
          <a:xfrm>
            <a:off x="7093081" y="3993572"/>
            <a:ext cx="4850005" cy="2363685"/>
            <a:chOff x="7093081" y="3782044"/>
            <a:chExt cx="4560654" cy="217520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85DF15-2257-4045-802F-1AF6B3C70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93081" y="3782044"/>
              <a:ext cx="4560654" cy="2175206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9125AAE-8512-4CDD-8C89-11B3FFC77CBF}"/>
                </a:ext>
              </a:extLst>
            </p:cNvPr>
            <p:cNvSpPr/>
            <p:nvPr/>
          </p:nvSpPr>
          <p:spPr>
            <a:xfrm>
              <a:off x="7093081" y="4787365"/>
              <a:ext cx="1391700" cy="1674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箭號: 弧形下彎 14">
            <a:extLst>
              <a:ext uri="{FF2B5EF4-FFF2-40B4-BE49-F238E27FC236}">
                <a16:creationId xmlns:a16="http://schemas.microsoft.com/office/drawing/2014/main" id="{579893EA-AAFF-41F6-A214-5D33F8DD4F2C}"/>
              </a:ext>
            </a:extLst>
          </p:cNvPr>
          <p:cNvSpPr/>
          <p:nvPr/>
        </p:nvSpPr>
        <p:spPr>
          <a:xfrm>
            <a:off x="5535660" y="3650176"/>
            <a:ext cx="1407400" cy="432726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BD251F-7FF4-496B-9EDA-C62A486EB0B1}"/>
              </a:ext>
            </a:extLst>
          </p:cNvPr>
          <p:cNvSpPr txBox="1"/>
          <p:nvPr/>
        </p:nvSpPr>
        <p:spPr>
          <a:xfrm>
            <a:off x="5837647" y="324584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Unroll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68396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AB967-6010-4936-AB4E-1FCC3D4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ORB Kernel - Optimization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CC9FC-D72E-474B-9239-BF07D90E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2334354"/>
            <a:ext cx="4796126" cy="3549977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Original </a:t>
            </a:r>
            <a:endParaRPr lang="zh-TW" altLang="en-US" sz="20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38DF173-92F7-479B-BF78-02598821ED9A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FD7BD6-72C1-4D92-83AF-8B76B568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A270AB7-D40B-4A05-B8FE-A2623DA5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33E8D052-9321-42CC-80A3-EBC69A1D6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79" y="3839436"/>
            <a:ext cx="3978716" cy="234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16E9B8E-8E5F-4E60-B274-15C3C4727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3839436"/>
            <a:ext cx="3890430" cy="2340000"/>
          </a:xfrm>
          <a:prstGeom prst="rect">
            <a:avLst/>
          </a:prstGeo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F790846C-DA4D-45E7-9B28-FDC32C7F8300}"/>
              </a:ext>
            </a:extLst>
          </p:cNvPr>
          <p:cNvSpPr txBox="1">
            <a:spLocks/>
          </p:cNvSpPr>
          <p:nvPr/>
        </p:nvSpPr>
        <p:spPr>
          <a:xfrm>
            <a:off x="6096000" y="2334355"/>
            <a:ext cx="4796126" cy="3549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Unroll </a:t>
            </a:r>
            <a:endParaRPr lang="zh-TW" altLang="en-US" sz="200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099E967-D92D-4D24-9DA3-9CC8769AA7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9" y="2819803"/>
            <a:ext cx="4789514" cy="90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26FD0CE-5AB0-4CFB-97A8-EA1B1E770B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97" y="2819803"/>
            <a:ext cx="4297183" cy="900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B55BA1-8709-4D69-9D59-62127894CD60}"/>
              </a:ext>
            </a:extLst>
          </p:cNvPr>
          <p:cNvSpPr/>
          <p:nvPr/>
        </p:nvSpPr>
        <p:spPr>
          <a:xfrm>
            <a:off x="1154954" y="3189767"/>
            <a:ext cx="1450023" cy="510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DD072E4-ECE0-4C63-B57D-1061CAC70482}"/>
              </a:ext>
            </a:extLst>
          </p:cNvPr>
          <p:cNvSpPr/>
          <p:nvPr/>
        </p:nvSpPr>
        <p:spPr>
          <a:xfrm>
            <a:off x="6442879" y="3172046"/>
            <a:ext cx="1170033" cy="538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0492E3-D5D6-4904-BE5A-BF700CBC7AEB}"/>
              </a:ext>
            </a:extLst>
          </p:cNvPr>
          <p:cNvSpPr/>
          <p:nvPr/>
        </p:nvSpPr>
        <p:spPr>
          <a:xfrm>
            <a:off x="6442879" y="6357257"/>
            <a:ext cx="4796127" cy="349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Much shorter runtime, but insufficient resources…?</a:t>
            </a:r>
            <a:endParaRPr lang="zh-TW" altLang="en-US" sz="1600" b="1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58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AB967-6010-4936-AB4E-1FCC3D4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ORB Kernel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CC9FC-D72E-474B-9239-BF07D90E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9823"/>
            <a:ext cx="8825659" cy="3824651"/>
          </a:xfrm>
        </p:spPr>
        <p:txBody>
          <a:bodyPr/>
          <a:lstStyle/>
          <a:p>
            <a:r>
              <a:rPr lang="en-US" altLang="zh-TW" dirty="0"/>
              <a:t>Clock Frequency: 160MHz</a:t>
            </a:r>
          </a:p>
          <a:p>
            <a:r>
              <a:rPr lang="en-US" altLang="zh-TW" dirty="0"/>
              <a:t>Actual Utilization: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HLS report is not accurate!!!</a:t>
            </a:r>
          </a:p>
          <a:p>
            <a:r>
              <a:rPr lang="en-US" altLang="zh-TW" dirty="0" err="1"/>
              <a:t>Vivado</a:t>
            </a:r>
            <a:r>
              <a:rPr lang="en-US" altLang="zh-TW" dirty="0"/>
              <a:t> tool will optimize in APR.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38DF173-92F7-479B-BF78-02598821ED9A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FD7BD6-72C1-4D92-83AF-8B76B568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A270AB7-D40B-4A05-B8FE-A2623DA5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2C941B63-08E5-466F-A2F2-4D6138D37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19" y="3263736"/>
            <a:ext cx="3676650" cy="981075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0196047E-D8AB-4BE6-B084-939A970D0045}"/>
              </a:ext>
            </a:extLst>
          </p:cNvPr>
          <p:cNvGrpSpPr/>
          <p:nvPr/>
        </p:nvGrpSpPr>
        <p:grpSpPr>
          <a:xfrm>
            <a:off x="5579178" y="3100881"/>
            <a:ext cx="4908463" cy="3023471"/>
            <a:chOff x="6021807" y="3122148"/>
            <a:chExt cx="4284771" cy="25200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C7885F8-F5CB-4C7C-8E28-E13BC1E06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807" y="3122148"/>
              <a:ext cx="4284771" cy="25200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4E09DD8-C6A8-4750-A663-7703364742FD}"/>
                </a:ext>
              </a:extLst>
            </p:cNvPr>
            <p:cNvSpPr/>
            <p:nvPr/>
          </p:nvSpPr>
          <p:spPr>
            <a:xfrm>
              <a:off x="8484565" y="3289004"/>
              <a:ext cx="1212563" cy="23249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F503F34-F68D-4C1A-801A-05344EAAFE4C}"/>
              </a:ext>
            </a:extLst>
          </p:cNvPr>
          <p:cNvSpPr/>
          <p:nvPr/>
        </p:nvSpPr>
        <p:spPr>
          <a:xfrm>
            <a:off x="1480919" y="3263736"/>
            <a:ext cx="1357974" cy="957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29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588E14-A427-402F-AE81-A9F5645B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ORB Kernel - Optimization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373D7A-307F-4C74-B058-A1E3DFF84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97300"/>
          </a:xfrm>
        </p:spPr>
        <p:txBody>
          <a:bodyPr/>
          <a:lstStyle/>
          <a:p>
            <a:r>
              <a:rPr lang="en-US" altLang="zh-TW" dirty="0"/>
              <a:t>Larger window in NMS</a:t>
            </a:r>
          </a:p>
          <a:p>
            <a:r>
              <a:rPr lang="en-US" altLang="zh-TW" dirty="0"/>
              <a:t>Reduce corners -&gt; </a:t>
            </a:r>
            <a:r>
              <a:rPr lang="en-US" altLang="zh-TW" b="1" dirty="0"/>
              <a:t>Faster in calculate descriptor and feature matching</a:t>
            </a:r>
          </a:p>
          <a:p>
            <a:pPr lvl="1"/>
            <a:r>
              <a:rPr lang="en-US" altLang="zh-TW" dirty="0"/>
              <a:t>3 x 3: ~2000 </a:t>
            </a:r>
            <a:r>
              <a:rPr lang="en-US" altLang="zh-TW" dirty="0" err="1"/>
              <a:t>keypoints</a:t>
            </a:r>
            <a:r>
              <a:rPr lang="en-US" altLang="zh-TW" dirty="0"/>
              <a:t>/image</a:t>
            </a:r>
          </a:p>
          <a:p>
            <a:pPr lvl="1"/>
            <a:r>
              <a:rPr lang="en-US" altLang="zh-TW" dirty="0"/>
              <a:t>9 x 9: ~600 </a:t>
            </a:r>
            <a:r>
              <a:rPr lang="en-US" altLang="zh-TW" dirty="0" err="1"/>
              <a:t>keypoints</a:t>
            </a:r>
            <a:r>
              <a:rPr lang="en-US" altLang="zh-TW" dirty="0"/>
              <a:t>/image</a:t>
            </a:r>
          </a:p>
          <a:p>
            <a:r>
              <a:rPr lang="en-US" altLang="zh-TW" dirty="0"/>
              <a:t>Almost no degradation in quality (verified in software)</a:t>
            </a:r>
          </a:p>
          <a:p>
            <a:pPr lvl="1"/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7F1E264-671D-4E60-86F5-31A3B1B90642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7BE4757-9FC0-4487-8EA5-A5569B44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E381C09-BF9A-4725-AB8E-B2D6545F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E3FFE40-9D9D-4648-A570-858E5F094E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t="3080" r="11238" b="7445"/>
          <a:stretch/>
        </p:blipFill>
        <p:spPr>
          <a:xfrm>
            <a:off x="8032059" y="4411522"/>
            <a:ext cx="1671883" cy="231637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29D3B9-D7CE-4A42-B548-B4CA9111BC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3304" r="12295" b="7400"/>
          <a:stretch/>
        </p:blipFill>
        <p:spPr>
          <a:xfrm>
            <a:off x="10539884" y="4411522"/>
            <a:ext cx="1647552" cy="2317367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D5C4DE20-3341-473A-AEE6-C768DCFBBED4}"/>
              </a:ext>
            </a:extLst>
          </p:cNvPr>
          <p:cNvSpPr/>
          <p:nvPr/>
        </p:nvSpPr>
        <p:spPr>
          <a:xfrm>
            <a:off x="9941451" y="5472507"/>
            <a:ext cx="318797" cy="195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36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C580A-2134-4446-906C-07B0D8B2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EED4A3-9641-4491-952E-B9DECC9C1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Image Stitching</a:t>
            </a:r>
          </a:p>
          <a:p>
            <a:r>
              <a:rPr lang="en-US" altLang="zh-TW" sz="2000" dirty="0"/>
              <a:t>Workflow and Algorithm</a:t>
            </a:r>
          </a:p>
          <a:p>
            <a:r>
              <a:rPr lang="en-US" altLang="zh-TW" sz="2000" dirty="0"/>
              <a:t>System Architecture and Spec</a:t>
            </a:r>
          </a:p>
          <a:p>
            <a:r>
              <a:rPr lang="en-US" altLang="zh-TW" sz="2000" dirty="0"/>
              <a:t>Design Optimization</a:t>
            </a:r>
          </a:p>
          <a:p>
            <a:r>
              <a:rPr lang="en-US" altLang="zh-TW" sz="2000" dirty="0"/>
              <a:t>Result</a:t>
            </a:r>
            <a:endParaRPr lang="zh-TW" altLang="en-US" sz="20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2372D92-E8CA-4C93-BD25-7C7CEEDF73B6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ACED17E-83D0-41F5-9487-A91B07184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9354BB7-9972-4C0E-A205-3FDD2B85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356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AB967-6010-4936-AB4E-1FCC3D4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Matching Kernel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CC9FC-D72E-474B-9239-BF07D90E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34856"/>
            <a:ext cx="8825659" cy="3584943"/>
          </a:xfrm>
        </p:spPr>
        <p:txBody>
          <a:bodyPr/>
          <a:lstStyle/>
          <a:p>
            <a:r>
              <a:rPr lang="en-US" altLang="zh-TW" dirty="0"/>
              <a:t>Hardware Implementation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38DF173-92F7-479B-BF78-02598821ED9A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FD7BD6-72C1-4D92-83AF-8B76B568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A270AB7-D40B-4A05-B8FE-A2623DA5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DD3F95A-AEEB-495B-AD0F-3A3FEF5C71CE}"/>
              </a:ext>
            </a:extLst>
          </p:cNvPr>
          <p:cNvGrpSpPr/>
          <p:nvPr/>
        </p:nvGrpSpPr>
        <p:grpSpPr>
          <a:xfrm>
            <a:off x="2627211" y="3429000"/>
            <a:ext cx="6937577" cy="2514306"/>
            <a:chOff x="1611984" y="3018933"/>
            <a:chExt cx="6937577" cy="251430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2DA2E29-45F4-4469-BAC2-3C96453BAB8A}"/>
                </a:ext>
              </a:extLst>
            </p:cNvPr>
            <p:cNvSpPr/>
            <p:nvPr/>
          </p:nvSpPr>
          <p:spPr>
            <a:xfrm>
              <a:off x="2439974" y="3018933"/>
              <a:ext cx="1924635" cy="9709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Hamming</a:t>
              </a:r>
            </a:p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distance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786978F-6876-4259-9993-936CB63A43D0}"/>
                </a:ext>
              </a:extLst>
            </p:cNvPr>
            <p:cNvSpPr/>
            <p:nvPr/>
          </p:nvSpPr>
          <p:spPr>
            <a:xfrm>
              <a:off x="5082642" y="3018933"/>
              <a:ext cx="2170920" cy="9709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1</a:t>
              </a:r>
              <a:r>
                <a:rPr lang="en-US" altLang="zh-TW" sz="2000" b="1" baseline="30000" dirty="0">
                  <a:solidFill>
                    <a:schemeClr val="tx1"/>
                  </a:solidFill>
                </a:rPr>
                <a:t>st</a:t>
              </a:r>
              <a:r>
                <a:rPr lang="en-US" altLang="zh-TW" sz="2000" b="1" dirty="0">
                  <a:solidFill>
                    <a:schemeClr val="tx1"/>
                  </a:solidFill>
                </a:rPr>
                <a:t> / 2</a:t>
              </a:r>
              <a:r>
                <a:rPr lang="en-US" altLang="zh-TW" sz="2000" b="1" baseline="30000" dirty="0">
                  <a:solidFill>
                    <a:schemeClr val="tx1"/>
                  </a:solidFill>
                </a:rPr>
                <a:t>nd</a:t>
              </a:r>
              <a:r>
                <a:rPr lang="en-US" altLang="zh-TW" sz="2000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comparator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0F65CC66-5623-4920-A811-4C9C1076418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1611984" y="3504414"/>
              <a:ext cx="8279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B830B3C2-1034-4850-A3DD-7D4A6AD9AB67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4364609" y="3504414"/>
              <a:ext cx="7180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9D55CB2E-CAAF-4FE3-9D62-42195C14B836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7253561" y="3504414"/>
              <a:ext cx="1296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E6E74DE-09AF-44D7-B63B-E51172A192A6}"/>
                </a:ext>
              </a:extLst>
            </p:cNvPr>
            <p:cNvSpPr/>
            <p:nvPr/>
          </p:nvSpPr>
          <p:spPr>
            <a:xfrm>
              <a:off x="5494086" y="4637682"/>
              <a:ext cx="1348032" cy="89555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tx1"/>
                  </a:solidFill>
                </a:rPr>
                <a:t>1</a:t>
              </a:r>
              <a:r>
                <a:rPr lang="en-US" altLang="zh-TW" sz="2000" b="1" baseline="30000" dirty="0">
                  <a:solidFill>
                    <a:schemeClr val="tx1"/>
                  </a:solidFill>
                </a:rPr>
                <a:t>st</a:t>
              </a:r>
              <a:r>
                <a:rPr lang="en-US" altLang="zh-TW" sz="2000" b="1" dirty="0">
                  <a:solidFill>
                    <a:schemeClr val="tx1"/>
                  </a:solidFill>
                </a:rPr>
                <a:t> / 2</a:t>
              </a:r>
              <a:r>
                <a:rPr lang="en-US" altLang="zh-TW" sz="2000" b="1" baseline="30000" dirty="0">
                  <a:solidFill>
                    <a:schemeClr val="tx1"/>
                  </a:solidFill>
                </a:rPr>
                <a:t>nd</a:t>
              </a:r>
              <a:r>
                <a:rPr lang="en-US" altLang="zh-TW" sz="2000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altLang="zh-TW" sz="2000" b="1" dirty="0" err="1">
                  <a:solidFill>
                    <a:schemeClr val="tx1"/>
                  </a:solidFill>
                </a:rPr>
                <a:t>dist</a:t>
              </a:r>
              <a:endParaRPr lang="zh-TW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26A34CDA-1027-4473-9A9E-91FBB83FE9BD}"/>
                </a:ext>
              </a:extLst>
            </p:cNvPr>
            <p:cNvCxnSpPr>
              <a:endCxn id="16" idx="3"/>
            </p:cNvCxnSpPr>
            <p:nvPr/>
          </p:nvCxnSpPr>
          <p:spPr>
            <a:xfrm rot="5400000">
              <a:off x="6532675" y="3818277"/>
              <a:ext cx="1576628" cy="957741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276389FB-E14F-4F0A-93FF-CB4FDD3324B4}"/>
                </a:ext>
              </a:extLst>
            </p:cNvPr>
            <p:cNvCxnSpPr>
              <a:stCxn id="16" idx="0"/>
              <a:endCxn id="8" idx="2"/>
            </p:cNvCxnSpPr>
            <p:nvPr/>
          </p:nvCxnSpPr>
          <p:spPr>
            <a:xfrm flipV="1">
              <a:off x="6168102" y="3989894"/>
              <a:ext cx="0" cy="6477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1DBE101-EB56-4D1D-A688-30CF72B9DC3F}"/>
              </a:ext>
            </a:extLst>
          </p:cNvPr>
          <p:cNvSpPr txBox="1"/>
          <p:nvPr/>
        </p:nvSpPr>
        <p:spPr>
          <a:xfrm>
            <a:off x="321311" y="3627589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Input</a:t>
            </a:r>
          </a:p>
          <a:p>
            <a:r>
              <a:rPr lang="en-US" altLang="zh-TW" b="1" dirty="0"/>
              <a:t>Corners/descriptors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4DFFA74-435B-4994-B2E7-F30BA114081C}"/>
              </a:ext>
            </a:extLst>
          </p:cNvPr>
          <p:cNvSpPr txBox="1"/>
          <p:nvPr/>
        </p:nvSpPr>
        <p:spPr>
          <a:xfrm>
            <a:off x="9720958" y="3591314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Output </a:t>
            </a:r>
          </a:p>
          <a:p>
            <a:r>
              <a:rPr lang="en-US" altLang="zh-TW" b="1" dirty="0"/>
              <a:t>Matched points</a:t>
            </a:r>
            <a:endParaRPr lang="zh-TW" altLang="en-US" b="1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C2977CE-7B57-426B-98F0-FF25A792821A}"/>
              </a:ext>
            </a:extLst>
          </p:cNvPr>
          <p:cNvCxnSpPr>
            <a:cxnSpLocks/>
          </p:cNvCxnSpPr>
          <p:nvPr/>
        </p:nvCxnSpPr>
        <p:spPr>
          <a:xfrm flipH="1">
            <a:off x="2886384" y="3813690"/>
            <a:ext cx="159619" cy="1701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D81EE3C-D3B5-45CC-8AD7-F3381157958F}"/>
              </a:ext>
            </a:extLst>
          </p:cNvPr>
          <p:cNvSpPr txBox="1"/>
          <p:nvPr/>
        </p:nvSpPr>
        <p:spPr>
          <a:xfrm>
            <a:off x="2744286" y="3487197"/>
            <a:ext cx="46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32’</a:t>
            </a:r>
            <a:endParaRPr lang="zh-TW" altLang="en-US" sz="1400" b="1" dirty="0">
              <a:latin typeface="Cambria Math" panose="02040503050406030204" pitchFamily="18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49B6186-DCE7-4765-8AB1-383DD9C8656F}"/>
              </a:ext>
            </a:extLst>
          </p:cNvPr>
          <p:cNvCxnSpPr>
            <a:cxnSpLocks/>
          </p:cNvCxnSpPr>
          <p:nvPr/>
        </p:nvCxnSpPr>
        <p:spPr>
          <a:xfrm flipH="1">
            <a:off x="9038717" y="3813690"/>
            <a:ext cx="159619" cy="1701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4EC034-745E-4977-8565-2ED85E1C39D3}"/>
              </a:ext>
            </a:extLst>
          </p:cNvPr>
          <p:cNvSpPr txBox="1"/>
          <p:nvPr/>
        </p:nvSpPr>
        <p:spPr>
          <a:xfrm>
            <a:off x="8912502" y="3487197"/>
            <a:ext cx="46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Cambria Math" panose="02040503050406030204" pitchFamily="18" charset="0"/>
                <a:ea typeface="Cambria Math" panose="02040503050406030204" pitchFamily="18" charset="0"/>
              </a:rPr>
              <a:t>32’</a:t>
            </a:r>
            <a:endParaRPr lang="zh-TW" altLang="en-US" sz="1400" b="1" dirty="0">
              <a:latin typeface="Cambria Math" panose="020405030504060302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E614CEE-9AE4-48F7-8298-0BCBEA646497}"/>
              </a:ext>
            </a:extLst>
          </p:cNvPr>
          <p:cNvSpPr txBox="1"/>
          <p:nvPr/>
        </p:nvSpPr>
        <p:spPr>
          <a:xfrm>
            <a:off x="10015654" y="435309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[X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, X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TW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6CB1CFE-F194-4418-B4ED-872DF13E83D8}"/>
              </a:ext>
            </a:extLst>
          </p:cNvPr>
          <p:cNvSpPr txBox="1"/>
          <p:nvPr/>
        </p:nvSpPr>
        <p:spPr>
          <a:xfrm>
            <a:off x="9569555" y="4700767"/>
            <a:ext cx="23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(16, 16) bits integer*2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2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AB967-6010-4936-AB4E-1FCC3D4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Matching Kernel - Optimization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CC9FC-D72E-474B-9239-BF07D90E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2"/>
            <a:ext cx="10312796" cy="4124154"/>
          </a:xfrm>
        </p:spPr>
        <p:txBody>
          <a:bodyPr/>
          <a:lstStyle/>
          <a:p>
            <a:r>
              <a:rPr lang="en-US" altLang="zh-TW" dirty="0"/>
              <a:t>Loop Unrolling (factor=256)</a:t>
            </a:r>
          </a:p>
          <a:p>
            <a:r>
              <a:rPr lang="en-US" altLang="zh-TW" dirty="0"/>
              <a:t>Compare multiple pairs concurrently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38DF173-92F7-479B-BF78-02598821ED9A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FD7BD6-72C1-4D92-83AF-8B76B568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A270AB7-D40B-4A05-B8FE-A2623DA5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89C4F5A2-2364-42BC-9620-D4A78D8F6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38" y="3732106"/>
            <a:ext cx="4486732" cy="159600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4AC550-2FA3-4D0E-88AA-7709C0120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54" y="3586793"/>
            <a:ext cx="5193769" cy="27704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77362B3-B7A8-4265-B593-BEAFC2A73FCC}"/>
              </a:ext>
            </a:extLst>
          </p:cNvPr>
          <p:cNvSpPr/>
          <p:nvPr/>
        </p:nvSpPr>
        <p:spPr>
          <a:xfrm>
            <a:off x="1238285" y="6115512"/>
            <a:ext cx="5193769" cy="3181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/>
                </a:solidFill>
              </a:rPr>
              <a:t>~5x faster compared to software implementation !!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817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033D2C-2FE3-4AE6-8820-673F0956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C83B6-296A-44A3-92AD-9DDDAFFA6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15361"/>
            <a:ext cx="8825659" cy="3704439"/>
          </a:xfrm>
        </p:spPr>
        <p:txBody>
          <a:bodyPr/>
          <a:lstStyle/>
          <a:p>
            <a:r>
              <a:rPr lang="en-US" altLang="zh-TW" dirty="0"/>
              <a:t>BL430: 3 images with size 739x526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30B976-37E4-4263-BE42-565B5AD6B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" t="4648" b="3119"/>
          <a:stretch/>
        </p:blipFill>
        <p:spPr>
          <a:xfrm>
            <a:off x="2817633" y="2692866"/>
            <a:ext cx="6556734" cy="3888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61CA92AF-9429-4FF1-A471-80910B7893B3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F70788D-1393-45C1-816A-1459003E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FE0558D-0678-410E-BB9A-7DE454A5D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8100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033D2C-2FE3-4AE6-8820-673F0956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3C83B6-296A-44A3-92AD-9DDDAFFA6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15361"/>
            <a:ext cx="8825659" cy="3704439"/>
          </a:xfrm>
        </p:spPr>
        <p:txBody>
          <a:bodyPr/>
          <a:lstStyle/>
          <a:p>
            <a:r>
              <a:rPr lang="en-US" altLang="zh-TW" dirty="0"/>
              <a:t>Office: 3 images with size 534x756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1CA92AF-9429-4FF1-A471-80910B7893B3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F70788D-1393-45C1-816A-1459003E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FE0558D-0678-410E-BB9A-7DE454A5D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70C76AC9-12FE-42D4-8D9A-6A789C49E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22" y="2932332"/>
            <a:ext cx="10673556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1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AB967-6010-4936-AB4E-1FCC3D4A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CC9FC-D72E-474B-9239-BF07D90EF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28421"/>
            <a:ext cx="8825659" cy="3691379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傅鐘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9 images of size 450x278</a:t>
            </a:r>
            <a:r>
              <a:rPr lang="zh-TW" altLang="en-US" sz="2000" dirty="0"/>
              <a:t> 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38DF173-92F7-479B-BF78-02598821ED9A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AFD7BD6-72C1-4D92-83AF-8B76B568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A270AB7-D40B-4A05-B8FE-A2623DA5B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0F11FCBC-E789-4B99-9281-AE285055E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" y="2932332"/>
            <a:ext cx="11690748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2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05D6E-F496-47B9-AD1F-FC0D941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Runtime after acceleration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3ADFE1-1511-4512-BE24-B9D5DE794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32139"/>
            <a:ext cx="8825659" cy="3687661"/>
          </a:xfrm>
        </p:spPr>
        <p:txBody>
          <a:bodyPr/>
          <a:lstStyle/>
          <a:p>
            <a:r>
              <a:rPr lang="en-US" altLang="zh-TW" dirty="0"/>
              <a:t>9 images of size 450x278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Run time</a:t>
            </a:r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Throughput 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B63F6EE-9764-47D7-9E7F-FCBF0D1BF511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6A0040C-C4C6-4ACB-8D6B-2639B11A6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660946D-74E2-4E87-8933-89EA9E5F3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7B1D1F-0E7C-414C-B9D0-8DFC5C140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66698"/>
              </p:ext>
            </p:extLst>
          </p:nvPr>
        </p:nvGraphicFramePr>
        <p:xfrm>
          <a:off x="1485332" y="3109149"/>
          <a:ext cx="7347669" cy="1188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223">
                  <a:extLst>
                    <a:ext uri="{9D8B030D-6E8A-4147-A177-3AD203B41FA5}">
                      <a16:colId xmlns:a16="http://schemas.microsoft.com/office/drawing/2014/main" val="1680454155"/>
                    </a:ext>
                  </a:extLst>
                </a:gridCol>
                <a:gridCol w="2449223">
                  <a:extLst>
                    <a:ext uri="{9D8B030D-6E8A-4147-A177-3AD203B41FA5}">
                      <a16:colId xmlns:a16="http://schemas.microsoft.com/office/drawing/2014/main" val="1676051873"/>
                    </a:ext>
                  </a:extLst>
                </a:gridCol>
                <a:gridCol w="2449223">
                  <a:extLst>
                    <a:ext uri="{9D8B030D-6E8A-4147-A177-3AD203B41FA5}">
                      <a16:colId xmlns:a16="http://schemas.microsoft.com/office/drawing/2014/main" val="1538149280"/>
                    </a:ext>
                  </a:extLst>
                </a:gridCol>
              </a:tblGrid>
              <a:tr h="385753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Intel i7 CPU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>
                          <a:solidFill>
                            <a:schemeClr val="tx1"/>
                          </a:solidFill>
                        </a:rPr>
                        <a:t>Zedboard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475637"/>
                  </a:ext>
                </a:extLst>
              </a:tr>
              <a:tr h="38575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ORB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45.784 (s)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0.083 (s)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58678"/>
                  </a:ext>
                </a:extLst>
              </a:tr>
              <a:tr h="41701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Feature matching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57.355 (s)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13.2 (s)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62368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32D4E30-4FF2-42D8-B170-90C83E371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23873"/>
              </p:ext>
            </p:extLst>
          </p:nvPr>
        </p:nvGraphicFramePr>
        <p:xfrm>
          <a:off x="1485332" y="4771567"/>
          <a:ext cx="7347669" cy="166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223">
                  <a:extLst>
                    <a:ext uri="{9D8B030D-6E8A-4147-A177-3AD203B41FA5}">
                      <a16:colId xmlns:a16="http://schemas.microsoft.com/office/drawing/2014/main" val="1680454155"/>
                    </a:ext>
                  </a:extLst>
                </a:gridCol>
                <a:gridCol w="2449223">
                  <a:extLst>
                    <a:ext uri="{9D8B030D-6E8A-4147-A177-3AD203B41FA5}">
                      <a16:colId xmlns:a16="http://schemas.microsoft.com/office/drawing/2014/main" val="1676051873"/>
                    </a:ext>
                  </a:extLst>
                </a:gridCol>
                <a:gridCol w="2449223">
                  <a:extLst>
                    <a:ext uri="{9D8B030D-6E8A-4147-A177-3AD203B41FA5}">
                      <a16:colId xmlns:a16="http://schemas.microsoft.com/office/drawing/2014/main" val="1538149280"/>
                    </a:ext>
                  </a:extLst>
                </a:gridCol>
              </a:tblGrid>
              <a:tr h="385753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Intel i7 CPU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err="1">
                          <a:solidFill>
                            <a:schemeClr val="tx1"/>
                          </a:solidFill>
                        </a:rPr>
                        <a:t>Zedboard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475637"/>
                  </a:ext>
                </a:extLst>
              </a:tr>
              <a:tr h="38575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ORB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2732 </a:t>
                      </a:r>
                    </a:p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pixel/s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1,507,229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pixel/s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458678"/>
                  </a:ext>
                </a:extLst>
              </a:tr>
              <a:tr h="417016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Feature matching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160,000~640,000</a:t>
                      </a:r>
                    </a:p>
                    <a:p>
                      <a:pPr algn="ctr"/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pair/s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681,818~2,727,272</a:t>
                      </a:r>
                    </a:p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pair/s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623689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0F19C90A-D1CD-4A4E-915B-0897E39B3A48}"/>
              </a:ext>
            </a:extLst>
          </p:cNvPr>
          <p:cNvSpPr txBox="1"/>
          <p:nvPr/>
        </p:nvSpPr>
        <p:spPr>
          <a:xfrm>
            <a:off x="5981917" y="5394965"/>
            <a:ext cx="8306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~550x</a:t>
            </a:r>
            <a:endParaRPr lang="zh-TW" altLang="en-US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42ECB6EB-175B-4D95-8F8B-4DBC2948725F}"/>
              </a:ext>
            </a:extLst>
          </p:cNvPr>
          <p:cNvSpPr/>
          <p:nvPr/>
        </p:nvSpPr>
        <p:spPr>
          <a:xfrm>
            <a:off x="6096000" y="6132265"/>
            <a:ext cx="602512" cy="1063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CA84BE-EE6F-45CF-A0EE-CA259A923D67}"/>
              </a:ext>
            </a:extLst>
          </p:cNvPr>
          <p:cNvSpPr txBox="1"/>
          <p:nvPr/>
        </p:nvSpPr>
        <p:spPr>
          <a:xfrm>
            <a:off x="6096000" y="6238591"/>
            <a:ext cx="5806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~4x</a:t>
            </a:r>
            <a:endParaRPr lang="zh-TW" altLang="en-US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10338FEB-0655-4C7F-BEDD-907CF8634D2F}"/>
              </a:ext>
            </a:extLst>
          </p:cNvPr>
          <p:cNvSpPr/>
          <p:nvPr/>
        </p:nvSpPr>
        <p:spPr>
          <a:xfrm>
            <a:off x="6096000" y="5341802"/>
            <a:ext cx="602512" cy="1063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5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B51C3-B976-40B9-B3FB-5632476B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Stitching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F492FA-51F7-4BFC-8CF5-129D360E1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19350"/>
            <a:ext cx="8825659" cy="3600450"/>
          </a:xfrm>
        </p:spPr>
        <p:txBody>
          <a:bodyPr/>
          <a:lstStyle/>
          <a:p>
            <a:r>
              <a:rPr lang="en-US" altLang="zh-TW" dirty="0"/>
              <a:t>Combine multiple images and create a panorama</a:t>
            </a:r>
            <a:endParaRPr lang="zh-TW" altLang="en-US" dirty="0"/>
          </a:p>
        </p:txBody>
      </p:sp>
      <p:pic>
        <p:nvPicPr>
          <p:cNvPr id="1026" name="Picture 2" descr="https://pyimagesearch.com/wp-content/uploads/2018/12/image_stitching_opencv_header.jpg">
            <a:extLst>
              <a:ext uri="{FF2B5EF4-FFF2-40B4-BE49-F238E27FC236}">
                <a16:creationId xmlns:a16="http://schemas.microsoft.com/office/drawing/2014/main" id="{3CE5E31D-4343-4C20-BDD4-BFF0095C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129" y="2940407"/>
            <a:ext cx="5715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6EE48797-8E1B-4B8B-A46A-64F4C7309B72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AD63509-3D7A-4484-9820-F95114471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C71EF79-490C-40E6-BAB1-75F219728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83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74752A-7054-4D9A-A187-9EA71735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altLang="zh-TW" dirty="0"/>
              <a:t>Workflow</a:t>
            </a:r>
            <a:endParaRPr lang="zh-TW" altLang="en-US" dirty="0"/>
          </a:p>
        </p:txBody>
      </p:sp>
      <p:pic>
        <p:nvPicPr>
          <p:cNvPr id="2050" name="Picture 2" descr="feature">
            <a:extLst>
              <a:ext uri="{FF2B5EF4-FFF2-40B4-BE49-F238E27FC236}">
                <a16:creationId xmlns:a16="http://schemas.microsoft.com/office/drawing/2014/main" id="{A8CE06CC-E237-40FE-BDEA-E544F050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244" y="1388752"/>
            <a:ext cx="1522109" cy="218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arp_match">
            <a:extLst>
              <a:ext uri="{FF2B5EF4-FFF2-40B4-BE49-F238E27FC236}">
                <a16:creationId xmlns:a16="http://schemas.microsoft.com/office/drawing/2014/main" id="{A69A34C2-908F-40BC-8C16-5A0314345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465" y="1388752"/>
            <a:ext cx="3134587" cy="219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D41B19A0-7DD1-42B5-9003-238890CAEFC6}"/>
              </a:ext>
            </a:extLst>
          </p:cNvPr>
          <p:cNvGrpSpPr/>
          <p:nvPr/>
        </p:nvGrpSpPr>
        <p:grpSpPr>
          <a:xfrm>
            <a:off x="1856790" y="2108606"/>
            <a:ext cx="7173151" cy="4316127"/>
            <a:chOff x="1996749" y="1690688"/>
            <a:chExt cx="7173151" cy="431612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45CD84F-7252-44C5-B276-BF907759C0FF}"/>
                </a:ext>
              </a:extLst>
            </p:cNvPr>
            <p:cNvGrpSpPr/>
            <p:nvPr/>
          </p:nvGrpSpPr>
          <p:grpSpPr>
            <a:xfrm>
              <a:off x="1996749" y="1690688"/>
              <a:ext cx="6574738" cy="4316127"/>
              <a:chOff x="1996749" y="1690688"/>
              <a:chExt cx="6574738" cy="4316127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A209E51C-7313-456B-AD75-86DE94B62D55}"/>
                  </a:ext>
                </a:extLst>
              </p:cNvPr>
              <p:cNvGrpSpPr/>
              <p:nvPr/>
            </p:nvGrpSpPr>
            <p:grpSpPr>
              <a:xfrm>
                <a:off x="1996749" y="1690688"/>
                <a:ext cx="2743029" cy="4316127"/>
                <a:chOff x="4295333" y="1041455"/>
                <a:chExt cx="2743029" cy="4316127"/>
              </a:xfrm>
            </p:grpSpPr>
            <p:sp>
              <p:nvSpPr>
                <p:cNvPr id="4" name="矩形: 圓角 3">
                  <a:extLst>
                    <a:ext uri="{FF2B5EF4-FFF2-40B4-BE49-F238E27FC236}">
                      <a16:creationId xmlns:a16="http://schemas.microsoft.com/office/drawing/2014/main" id="{D54E4120-612B-4AD2-9647-327BCE80FA95}"/>
                    </a:ext>
                  </a:extLst>
                </p:cNvPr>
                <p:cNvSpPr/>
                <p:nvPr/>
              </p:nvSpPr>
              <p:spPr>
                <a:xfrm>
                  <a:off x="4295333" y="1842980"/>
                  <a:ext cx="2743027" cy="37975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 err="1">
                      <a:solidFill>
                        <a:schemeClr val="tx1"/>
                      </a:solidFill>
                    </a:rPr>
                    <a:t>Keypoints</a:t>
                  </a:r>
                  <a:r>
                    <a:rPr lang="en-US" altLang="zh-TW" b="1" dirty="0">
                      <a:solidFill>
                        <a:schemeClr val="tx1"/>
                      </a:solidFill>
                    </a:rPr>
                    <a:t> extraction</a:t>
                  </a:r>
                  <a:endParaRPr lang="zh-TW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7A98C9C0-F2E2-46C2-9173-34F3D7E6B71E}"/>
                    </a:ext>
                  </a:extLst>
                </p:cNvPr>
                <p:cNvSpPr/>
                <p:nvPr/>
              </p:nvSpPr>
              <p:spPr>
                <a:xfrm>
                  <a:off x="4295333" y="2614217"/>
                  <a:ext cx="2743027" cy="37975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>
                      <a:solidFill>
                        <a:schemeClr val="tx1"/>
                      </a:solidFill>
                    </a:rPr>
                    <a:t>Feature description</a:t>
                  </a:r>
                  <a:endParaRPr lang="zh-TW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1E4827A5-41F7-4F39-B6EA-2A1B0A326B13}"/>
                    </a:ext>
                  </a:extLst>
                </p:cNvPr>
                <p:cNvSpPr/>
                <p:nvPr/>
              </p:nvSpPr>
              <p:spPr>
                <a:xfrm>
                  <a:off x="4449101" y="3405622"/>
                  <a:ext cx="2428118" cy="37975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>
                      <a:solidFill>
                        <a:schemeClr val="tx1"/>
                      </a:solidFill>
                    </a:rPr>
                    <a:t>Feature matching</a:t>
                  </a:r>
                  <a:endParaRPr lang="zh-TW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箭號: 向下 8">
                  <a:extLst>
                    <a:ext uri="{FF2B5EF4-FFF2-40B4-BE49-F238E27FC236}">
                      <a16:creationId xmlns:a16="http://schemas.microsoft.com/office/drawing/2014/main" id="{C3A0D780-5965-4B37-B07D-77E89DAD2224}"/>
                    </a:ext>
                  </a:extLst>
                </p:cNvPr>
                <p:cNvSpPr/>
                <p:nvPr/>
              </p:nvSpPr>
              <p:spPr>
                <a:xfrm>
                  <a:off x="5553595" y="1445095"/>
                  <a:ext cx="226502" cy="384116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矩形: 圓角 9">
                  <a:extLst>
                    <a:ext uri="{FF2B5EF4-FFF2-40B4-BE49-F238E27FC236}">
                      <a16:creationId xmlns:a16="http://schemas.microsoft.com/office/drawing/2014/main" id="{1DDAE5D8-D46D-4C11-A0C2-B8B514377F84}"/>
                    </a:ext>
                  </a:extLst>
                </p:cNvPr>
                <p:cNvSpPr/>
                <p:nvPr/>
              </p:nvSpPr>
              <p:spPr>
                <a:xfrm>
                  <a:off x="4295335" y="1041455"/>
                  <a:ext cx="2743027" cy="414130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>
                      <a:solidFill>
                        <a:schemeClr val="tx1"/>
                      </a:solidFill>
                    </a:rPr>
                    <a:t>Cylindrical projection</a:t>
                  </a:r>
                  <a:endParaRPr lang="zh-TW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矩形: 圓角 10">
                  <a:extLst>
                    <a:ext uri="{FF2B5EF4-FFF2-40B4-BE49-F238E27FC236}">
                      <a16:creationId xmlns:a16="http://schemas.microsoft.com/office/drawing/2014/main" id="{6F277B11-3F59-4C81-A4EE-D40542AAF8C7}"/>
                    </a:ext>
                  </a:extLst>
                </p:cNvPr>
                <p:cNvSpPr/>
                <p:nvPr/>
              </p:nvSpPr>
              <p:spPr>
                <a:xfrm>
                  <a:off x="4530646" y="4177958"/>
                  <a:ext cx="2265028" cy="37975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>
                      <a:solidFill>
                        <a:schemeClr val="tx1"/>
                      </a:solidFill>
                    </a:rPr>
                    <a:t>RANSAC</a:t>
                  </a:r>
                  <a:endParaRPr lang="zh-TW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: 圓角 11">
                  <a:extLst>
                    <a:ext uri="{FF2B5EF4-FFF2-40B4-BE49-F238E27FC236}">
                      <a16:creationId xmlns:a16="http://schemas.microsoft.com/office/drawing/2014/main" id="{2F49DAF6-CB72-48C6-A629-894FB9616EC0}"/>
                    </a:ext>
                  </a:extLst>
                </p:cNvPr>
                <p:cNvSpPr/>
                <p:nvPr/>
              </p:nvSpPr>
              <p:spPr>
                <a:xfrm>
                  <a:off x="4452787" y="4977831"/>
                  <a:ext cx="2424432" cy="379751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b="1" dirty="0">
                      <a:solidFill>
                        <a:schemeClr val="tx1"/>
                      </a:solidFill>
                    </a:rPr>
                    <a:t>Image blending</a:t>
                  </a:r>
                  <a:endParaRPr lang="zh-TW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箭號: 向下 12">
                  <a:extLst>
                    <a:ext uri="{FF2B5EF4-FFF2-40B4-BE49-F238E27FC236}">
                      <a16:creationId xmlns:a16="http://schemas.microsoft.com/office/drawing/2014/main" id="{BBCCD6AD-3515-4CE6-9C5D-CC91548B46DA}"/>
                    </a:ext>
                  </a:extLst>
                </p:cNvPr>
                <p:cNvSpPr/>
                <p:nvPr/>
              </p:nvSpPr>
              <p:spPr>
                <a:xfrm>
                  <a:off x="5549909" y="2242306"/>
                  <a:ext cx="226502" cy="384116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箭號: 向下 13">
                  <a:extLst>
                    <a:ext uri="{FF2B5EF4-FFF2-40B4-BE49-F238E27FC236}">
                      <a16:creationId xmlns:a16="http://schemas.microsoft.com/office/drawing/2014/main" id="{74CA6F6C-68F4-4678-A6EA-F9B398E59E87}"/>
                    </a:ext>
                  </a:extLst>
                </p:cNvPr>
                <p:cNvSpPr/>
                <p:nvPr/>
              </p:nvSpPr>
              <p:spPr>
                <a:xfrm>
                  <a:off x="5549909" y="3000203"/>
                  <a:ext cx="226502" cy="384116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箭號: 向下 14">
                  <a:extLst>
                    <a:ext uri="{FF2B5EF4-FFF2-40B4-BE49-F238E27FC236}">
                      <a16:creationId xmlns:a16="http://schemas.microsoft.com/office/drawing/2014/main" id="{7E7D8D71-E295-4D4E-A81B-7E689E077B49}"/>
                    </a:ext>
                  </a:extLst>
                </p:cNvPr>
                <p:cNvSpPr/>
                <p:nvPr/>
              </p:nvSpPr>
              <p:spPr>
                <a:xfrm>
                  <a:off x="5549909" y="3785373"/>
                  <a:ext cx="226502" cy="384116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箭號: 向下 15">
                  <a:extLst>
                    <a:ext uri="{FF2B5EF4-FFF2-40B4-BE49-F238E27FC236}">
                      <a16:creationId xmlns:a16="http://schemas.microsoft.com/office/drawing/2014/main" id="{0BA5ADA8-F4E2-49F5-BAA9-17D9BA89B0E6}"/>
                    </a:ext>
                  </a:extLst>
                </p:cNvPr>
                <p:cNvSpPr/>
                <p:nvPr/>
              </p:nvSpPr>
              <p:spPr>
                <a:xfrm>
                  <a:off x="5546223" y="4575712"/>
                  <a:ext cx="226502" cy="384116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18" name="右大括弧 17">
                <a:extLst>
                  <a:ext uri="{FF2B5EF4-FFF2-40B4-BE49-F238E27FC236}">
                    <a16:creationId xmlns:a16="http://schemas.microsoft.com/office/drawing/2014/main" id="{C30A8260-18FA-4CA6-BD27-D9FA0DEC91A0}"/>
                  </a:ext>
                </a:extLst>
              </p:cNvPr>
              <p:cNvSpPr/>
              <p:nvPr/>
            </p:nvSpPr>
            <p:spPr>
              <a:xfrm>
                <a:off x="4836254" y="2519675"/>
                <a:ext cx="226502" cy="1154990"/>
              </a:xfrm>
              <a:prstGeom prst="rightBrace">
                <a:avLst>
                  <a:gd name="adj1" fmla="val 71296"/>
                  <a:gd name="adj2" fmla="val 48547"/>
                </a:avLst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F1B8877-E792-47C1-9688-4490A2CED986}"/>
                  </a:ext>
                </a:extLst>
              </p:cNvPr>
              <p:cNvSpPr txBox="1"/>
              <p:nvPr/>
            </p:nvSpPr>
            <p:spPr>
              <a:xfrm>
                <a:off x="5124518" y="3028334"/>
                <a:ext cx="34469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0070C0"/>
                    </a:solidFill>
                  </a:rPr>
                  <a:t>ORB</a:t>
                </a:r>
              </a:p>
              <a:p>
                <a:r>
                  <a:rPr lang="en-US" altLang="zh-TW" b="1" dirty="0">
                    <a:solidFill>
                      <a:srgbClr val="0070C0"/>
                    </a:solidFill>
                  </a:rPr>
                  <a:t>(Oriented FAST and rotated BRIEF)</a:t>
                </a:r>
              </a:p>
            </p:txBody>
          </p:sp>
        </p:grp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77159D4A-0E1A-4F4A-803B-5590586798ED}"/>
                </a:ext>
              </a:extLst>
            </p:cNvPr>
            <p:cNvSpPr txBox="1"/>
            <p:nvPr/>
          </p:nvSpPr>
          <p:spPr>
            <a:xfrm>
              <a:off x="4739776" y="4707580"/>
              <a:ext cx="44301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Eliminate outliers</a:t>
              </a:r>
            </a:p>
            <a:p>
              <a:r>
                <a:rPr lang="en-US" altLang="zh-TW" b="1" dirty="0"/>
                <a:t>Determine relative positions of input images</a:t>
              </a:r>
              <a:endParaRPr lang="zh-TW" altLang="en-US" b="1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765A7A8-AA55-4DB6-B988-E147DAF8CF48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F604054-7395-4130-ADE0-653F89940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CB215639-D0BD-406F-B862-4C5D15228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159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9983F-9F52-4599-980F-8304768B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Cylindrical projection</a:t>
            </a:r>
            <a:endParaRPr lang="zh-TW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CA4C165-A91D-46EF-9A78-F773E752CA83}"/>
                  </a:ext>
                </a:extLst>
              </p:cNvPr>
              <p:cNvSpPr txBox="1"/>
              <p:nvPr/>
            </p:nvSpPr>
            <p:spPr>
              <a:xfrm>
                <a:off x="1379826" y="2543644"/>
                <a:ext cx="1974322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TW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CA4C165-A91D-46EF-9A78-F773E752C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26" y="2543644"/>
                <a:ext cx="1974322" cy="522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4442F50-F863-4433-81C3-248D55F9D780}"/>
                  </a:ext>
                </a:extLst>
              </p:cNvPr>
              <p:cNvSpPr txBox="1"/>
              <p:nvPr/>
            </p:nvSpPr>
            <p:spPr>
              <a:xfrm>
                <a:off x="1379826" y="3198571"/>
                <a:ext cx="2252155" cy="590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4442F50-F863-4433-81C3-248D55F9D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826" y="3198571"/>
                <a:ext cx="2252155" cy="5906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597D41D-F65A-4F16-9373-ECA544D4479D}"/>
                  </a:ext>
                </a:extLst>
              </p:cNvPr>
              <p:cNvSpPr txBox="1"/>
              <p:nvPr/>
            </p:nvSpPr>
            <p:spPr>
              <a:xfrm>
                <a:off x="1679127" y="4054151"/>
                <a:ext cx="1426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focal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length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597D41D-F65A-4F16-9373-ECA544D44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127" y="4054151"/>
                <a:ext cx="1426994" cy="276999"/>
              </a:xfrm>
              <a:prstGeom prst="rect">
                <a:avLst/>
              </a:prstGeom>
              <a:blipFill>
                <a:blip r:embed="rId4"/>
                <a:stretch>
                  <a:fillRect l="-5532" r="-5532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Spatial configuration of a cylindrical panorama. Horizontal scanning of the image. The point of view rotates on a central pivot point. ">
            <a:extLst>
              <a:ext uri="{FF2B5EF4-FFF2-40B4-BE49-F238E27FC236}">
                <a16:creationId xmlns:a16="http://schemas.microsoft.com/office/drawing/2014/main" id="{B96FE9BE-D058-4B61-8BB9-340DE047A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53" y="4815246"/>
            <a:ext cx="5904503" cy="17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tn13">
            <a:extLst>
              <a:ext uri="{FF2B5EF4-FFF2-40B4-BE49-F238E27FC236}">
                <a16:creationId xmlns:a16="http://schemas.microsoft.com/office/drawing/2014/main" id="{5282491F-4507-4BD7-BA59-ACC5DDD1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339" y="2349000"/>
            <a:ext cx="1703766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rp_13">
            <a:extLst>
              <a:ext uri="{FF2B5EF4-FFF2-40B4-BE49-F238E27FC236}">
                <a16:creationId xmlns:a16="http://schemas.microsoft.com/office/drawing/2014/main" id="{1CC23F82-AC32-4CA8-B51F-0B6213C55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31" y="2342823"/>
            <a:ext cx="1576535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2392401B-855A-4794-AB68-11275A01C5A0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54E2C9AF-D8D2-4F34-A7C8-2CA3B0469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D28B6EE-22C6-42A9-9F30-DBB3A7C61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637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C580A-2134-4446-906C-07B0D8B2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Keypoints</a:t>
            </a:r>
            <a:r>
              <a:rPr lang="en-US" altLang="zh-TW" dirty="0"/>
              <a:t> extraction: FAST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EED4A3-9641-4491-952E-B9DECC9C1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04661"/>
            <a:ext cx="10564295" cy="3715139"/>
          </a:xfrm>
        </p:spPr>
        <p:txBody>
          <a:bodyPr>
            <a:normAutofit/>
          </a:bodyPr>
          <a:lstStyle/>
          <a:p>
            <a:r>
              <a:rPr lang="en-US" altLang="zh-TW" sz="2000" b="1" dirty="0"/>
              <a:t>Detect corners</a:t>
            </a:r>
          </a:p>
          <a:p>
            <a:pPr lvl="1"/>
            <a:r>
              <a:rPr lang="en-US" altLang="zh-TW" sz="1800" dirty="0"/>
              <a:t>P is a candidate if there are n consecutive </a:t>
            </a:r>
            <a:r>
              <a:rPr lang="en-US" altLang="zh-TW" sz="1800" b="1" dirty="0"/>
              <a:t>all &gt; P0+threshold </a:t>
            </a:r>
            <a:r>
              <a:rPr lang="en-US" altLang="zh-TW" sz="1800" dirty="0"/>
              <a:t>or </a:t>
            </a:r>
            <a:r>
              <a:rPr lang="en-US" altLang="zh-TW" sz="1800" b="1" dirty="0"/>
              <a:t>all &lt; P0-threshold</a:t>
            </a:r>
          </a:p>
          <a:p>
            <a:pPr lvl="1"/>
            <a:r>
              <a:rPr lang="en-US" altLang="zh-TW" sz="1800" b="1" dirty="0"/>
              <a:t>Scoring: </a:t>
            </a:r>
            <a:r>
              <a:rPr lang="en-US" altLang="zh-TW" sz="1800" dirty="0"/>
              <a:t>find </a:t>
            </a:r>
            <a:r>
              <a:rPr lang="en-US" altLang="zh-TW" sz="1800" b="1" dirty="0"/>
              <a:t>V</a:t>
            </a:r>
            <a:r>
              <a:rPr lang="en-US" altLang="zh-TW" sz="1800" dirty="0"/>
              <a:t> </a:t>
            </a:r>
            <a:r>
              <a:rPr lang="en-US" altLang="zh-TW" sz="1800" dirty="0" err="1"/>
              <a:t>s.t.</a:t>
            </a:r>
            <a:r>
              <a:rPr lang="en-US" altLang="zh-TW" sz="1800" dirty="0"/>
              <a:t> exactly n consecutive points all &gt; P0+threshold or all &lt; P0-threshold</a:t>
            </a:r>
            <a:endParaRPr lang="en-US" altLang="zh-TW" sz="1800" b="1" dirty="0"/>
          </a:p>
          <a:p>
            <a:pPr lvl="1"/>
            <a:r>
              <a:rPr lang="en-US" altLang="zh-TW" sz="1800" b="1" dirty="0"/>
              <a:t>n = 12</a:t>
            </a:r>
            <a:endParaRPr lang="zh-TW" altLang="en-US" sz="1800" b="1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2372D92-E8CA-4C93-BD25-7C7CEEDF73B6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ACED17E-83D0-41F5-9487-A91B07184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9354BB7-9972-4C0E-A205-3FDD2B85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4098" name="Picture 2" descr="FAST feature detection illustration. (a) p is the candidate corner;... |  Download Scientific Diagram">
            <a:extLst>
              <a:ext uri="{FF2B5EF4-FFF2-40B4-BE49-F238E27FC236}">
                <a16:creationId xmlns:a16="http://schemas.microsoft.com/office/drawing/2014/main" id="{E37F8ECF-7D68-482A-8841-E1D32AA43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7"/>
          <a:stretch/>
        </p:blipFill>
        <p:spPr bwMode="auto">
          <a:xfrm>
            <a:off x="3489569" y="3827477"/>
            <a:ext cx="5212862" cy="259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03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C580A-2134-4446-906C-07B0D8B2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Keypoints</a:t>
            </a:r>
            <a:r>
              <a:rPr lang="en-US" altLang="zh-TW" dirty="0"/>
              <a:t> extraction: FAST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EED4A3-9641-4491-952E-B9DECC9C1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04661"/>
            <a:ext cx="10564295" cy="3715139"/>
          </a:xfrm>
        </p:spPr>
        <p:txBody>
          <a:bodyPr>
            <a:normAutofit/>
          </a:bodyPr>
          <a:lstStyle/>
          <a:p>
            <a:r>
              <a:rPr lang="en-US" altLang="zh-TW" sz="2000" b="1" dirty="0"/>
              <a:t>NMS (non-maximum suppression)</a:t>
            </a:r>
          </a:p>
          <a:p>
            <a:pPr lvl="1"/>
            <a:r>
              <a:rPr lang="en-US" altLang="zh-TW" sz="1800" dirty="0"/>
              <a:t>Remove redundant points</a:t>
            </a:r>
          </a:p>
          <a:p>
            <a:pPr lvl="1"/>
            <a:r>
              <a:rPr lang="en-US" altLang="zh-TW" sz="1800" dirty="0"/>
              <a:t>Only keep one point with highest score in a 9x9 window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2372D92-E8CA-4C93-BD25-7C7CEEDF73B6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ACED17E-83D0-41F5-9487-A91B07184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9354BB7-9972-4C0E-A205-3FDD2B85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40BB8422-AE2B-4626-9B92-1DF1EB7F4F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4" t="3080" r="11238" b="7445"/>
          <a:stretch/>
        </p:blipFill>
        <p:spPr>
          <a:xfrm>
            <a:off x="3091731" y="3560875"/>
            <a:ext cx="2225173" cy="308295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5AB7465-14D4-45CC-ABAF-D065A1E13C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3304" r="12295" b="7400"/>
          <a:stretch/>
        </p:blipFill>
        <p:spPr>
          <a:xfrm>
            <a:off x="6060522" y="3559558"/>
            <a:ext cx="2192789" cy="3084271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C7878CC-53F9-4628-BB87-8CE9426982DD}"/>
              </a:ext>
            </a:extLst>
          </p:cNvPr>
          <p:cNvSpPr/>
          <p:nvPr/>
        </p:nvSpPr>
        <p:spPr>
          <a:xfrm>
            <a:off x="5408543" y="4867987"/>
            <a:ext cx="560340" cy="26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2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C580A-2134-4446-906C-07B0D8B2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description: BRIEF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EED4A3-9641-4491-952E-B9DECC9C1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74084"/>
            <a:ext cx="8825659" cy="416094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Orientation: </a:t>
            </a:r>
          </a:p>
          <a:p>
            <a:pPr lvl="1"/>
            <a:r>
              <a:rPr lang="en-US" altLang="zh-TW" sz="1800" dirty="0"/>
              <a:t>Vector from a corner’s center to moment </a:t>
            </a:r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r>
              <a:rPr lang="en-US" altLang="zh-TW" sz="2000" dirty="0"/>
              <a:t>BRIEF descriptor:</a:t>
            </a:r>
          </a:p>
          <a:p>
            <a:pPr lvl="1"/>
            <a:r>
              <a:rPr lang="en-US" altLang="zh-TW" sz="1800" dirty="0"/>
              <a:t>Binary test between two points</a:t>
            </a:r>
            <a:r>
              <a:rPr lang="zh-TW" altLang="en-US" sz="1800" dirty="0"/>
              <a:t> </a:t>
            </a:r>
            <a:r>
              <a:rPr lang="en-US" altLang="zh-TW" sz="1800" dirty="0"/>
              <a:t>in a patch</a:t>
            </a:r>
          </a:p>
          <a:p>
            <a:pPr lvl="1"/>
            <a:r>
              <a:rPr lang="en-US" altLang="zh-TW" sz="1800" dirty="0"/>
              <a:t>Test pairs N=256</a:t>
            </a:r>
          </a:p>
          <a:p>
            <a:r>
              <a:rPr lang="en-US" altLang="zh-TW" sz="2000" dirty="0" err="1"/>
              <a:t>rBRIEF</a:t>
            </a:r>
            <a:r>
              <a:rPr lang="en-US" altLang="zh-TW" sz="2000" dirty="0"/>
              <a:t>: </a:t>
            </a:r>
          </a:p>
          <a:p>
            <a:pPr lvl="1"/>
            <a:r>
              <a:rPr lang="en-US" altLang="zh-TW" sz="1800" dirty="0"/>
              <a:t>Rotate binary tests</a:t>
            </a:r>
            <a:endParaRPr lang="zh-TW" altLang="en-US" sz="18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2372D92-E8CA-4C93-BD25-7C7CEEDF73B6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ACED17E-83D0-41F5-9487-A91B07184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9354BB7-9972-4C0E-A205-3FDD2B85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7164FC0D-0E1E-4746-8D8B-BDEDB64BA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723" y="3275349"/>
            <a:ext cx="1715767" cy="307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57ABAA-E5C0-4306-9747-086057794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723" y="3741389"/>
            <a:ext cx="1933882" cy="53471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5A52760-6F28-4048-B010-BF54A1C5C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782" y="5215232"/>
            <a:ext cx="1446839" cy="5218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10CB686-A6B6-4D69-ADE9-AACCF2643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979" y="6135764"/>
            <a:ext cx="834443" cy="283396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594F36B4-AE95-4FA6-B6CD-C62C98D414E8}"/>
              </a:ext>
            </a:extLst>
          </p:cNvPr>
          <p:cNvGrpSpPr/>
          <p:nvPr/>
        </p:nvGrpSpPr>
        <p:grpSpPr>
          <a:xfrm>
            <a:off x="7283235" y="3033061"/>
            <a:ext cx="4041192" cy="3102703"/>
            <a:chOff x="7954354" y="2926727"/>
            <a:chExt cx="4041192" cy="3102703"/>
          </a:xfrm>
        </p:grpSpPr>
        <p:pic>
          <p:nvPicPr>
            <p:cNvPr id="5124" name="Picture 4" descr="BRIEF: Binary Robust Independent Elementary Features*">
              <a:extLst>
                <a:ext uri="{FF2B5EF4-FFF2-40B4-BE49-F238E27FC236}">
                  <a16:creationId xmlns:a16="http://schemas.microsoft.com/office/drawing/2014/main" id="{93B39A0C-A19E-47F2-8958-7C4B46459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354" y="320454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E3C4241-EB0A-4CE0-BE26-F92A3BAB5615}"/>
                </a:ext>
              </a:extLst>
            </p:cNvPr>
            <p:cNvSpPr/>
            <p:nvPr/>
          </p:nvSpPr>
          <p:spPr>
            <a:xfrm>
              <a:off x="9789952" y="476927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C681A6C-07B3-4805-9911-7BE7C2CC8D84}"/>
                </a:ext>
              </a:extLst>
            </p:cNvPr>
            <p:cNvSpPr/>
            <p:nvPr/>
          </p:nvSpPr>
          <p:spPr>
            <a:xfrm>
              <a:off x="9638950" y="389681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07391A2-1B14-46C7-B6BB-62F30319D206}"/>
                </a:ext>
              </a:extLst>
            </p:cNvPr>
            <p:cNvSpPr/>
            <p:nvPr/>
          </p:nvSpPr>
          <p:spPr>
            <a:xfrm>
              <a:off x="9487730" y="3735118"/>
              <a:ext cx="352555" cy="3564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4064C0C-1963-47AB-92BA-FEBF73267C78}"/>
                </a:ext>
              </a:extLst>
            </p:cNvPr>
            <p:cNvSpPr/>
            <p:nvPr/>
          </p:nvSpPr>
          <p:spPr>
            <a:xfrm>
              <a:off x="9631741" y="4617361"/>
              <a:ext cx="352555" cy="3564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BDF9B68-3071-4F09-BC28-40D56EA5FFC9}"/>
                </a:ext>
              </a:extLst>
            </p:cNvPr>
            <p:cNvSpPr txBox="1"/>
            <p:nvPr/>
          </p:nvSpPr>
          <p:spPr>
            <a:xfrm>
              <a:off x="9823358" y="371663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x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8A0C8ED-03FD-4759-8F42-99776908BF64}"/>
                </a:ext>
              </a:extLst>
            </p:cNvPr>
            <p:cNvSpPr txBox="1"/>
            <p:nvPr/>
          </p:nvSpPr>
          <p:spPr>
            <a:xfrm>
              <a:off x="10012695" y="458460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y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054E2F1-7F03-43D4-B927-33BF08369138}"/>
                </a:ext>
              </a:extLst>
            </p:cNvPr>
            <p:cNvSpPr txBox="1"/>
            <p:nvPr/>
          </p:nvSpPr>
          <p:spPr>
            <a:xfrm>
              <a:off x="8904838" y="2926727"/>
              <a:ext cx="1233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>
                  <a:solidFill>
                    <a:srgbClr val="FF0000"/>
                  </a:solidFill>
                </a:rPr>
                <a:t>Patch 31x31</a:t>
              </a:r>
              <a:endParaRPr lang="zh-TW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FD9110E8-6A9A-4528-94EE-E4F8F8083C95}"/>
                </a:ext>
              </a:extLst>
            </p:cNvPr>
            <p:cNvSpPr txBox="1"/>
            <p:nvPr/>
          </p:nvSpPr>
          <p:spPr>
            <a:xfrm>
              <a:off x="7965356" y="5444655"/>
              <a:ext cx="2222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/>
                <a:t>Gaussian distribution</a:t>
              </a:r>
            </a:p>
            <a:p>
              <a:pPr algn="ctr"/>
              <a:r>
                <a:rPr lang="en-US" altLang="zh-TW" sz="1600" dirty="0"/>
                <a:t>N = 256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481C64D0-2CD6-4A72-82E3-FA3B6C64D9A3}"/>
                    </a:ext>
                  </a:extLst>
                </p:cNvPr>
                <p:cNvSpPr txBox="1"/>
                <p:nvPr/>
              </p:nvSpPr>
              <p:spPr>
                <a:xfrm>
                  <a:off x="10078546" y="3829805"/>
                  <a:ext cx="1917000" cy="641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TW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altLang="zh-TW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6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0 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i="0">
                                      <a:latin typeface="Cambria Math" panose="02040503050406030204" pitchFamily="18" charset="0"/>
                                    </a:rPr>
                                    <m:t>if</m:t>
                                  </m:r>
                                  <m:r>
                                    <a:rPr lang="en-US" altLang="zh-TW" sz="16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d>
                                    <m:dPr>
                                      <m:ctrlPr>
                                        <a:rPr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6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a:rPr lang="en-US" altLang="zh-TW" sz="16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i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altLang="zh-TW" sz="16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6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altLang="zh-TW" sz="160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481C64D0-2CD6-4A72-82E3-FA3B6C64D9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8546" y="3829805"/>
                  <a:ext cx="1917000" cy="6415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DD568D3E-D463-43A3-B189-3DD3E75D1052}"/>
              </a:ext>
            </a:extLst>
          </p:cNvPr>
          <p:cNvSpPr/>
          <p:nvPr/>
        </p:nvSpPr>
        <p:spPr>
          <a:xfrm>
            <a:off x="9516320" y="5699666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V=[0 1 0 1 1 1 0 0…]</a:t>
            </a:r>
          </a:p>
          <a:p>
            <a:pPr algn="ctr"/>
            <a:r>
              <a:rPr lang="en-US" altLang="zh-TW" dirty="0"/>
              <a:t>256 bits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842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BC580A-2134-4446-906C-07B0D8B2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EED4A3-9641-4491-952E-B9DECC9C1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23749"/>
            <a:ext cx="10341629" cy="43700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Hamming distance between two 256 bits descriptor</a:t>
            </a:r>
          </a:p>
          <a:p>
            <a:r>
              <a:rPr lang="en-US" altLang="zh-TW" sz="2000" dirty="0"/>
              <a:t>For each corner in fig1, find corners in fig2 with 1</a:t>
            </a:r>
            <a:r>
              <a:rPr lang="en-US" altLang="zh-TW" sz="2000" baseline="30000" dirty="0"/>
              <a:t>st</a:t>
            </a:r>
            <a:r>
              <a:rPr lang="en-US" altLang="zh-TW" sz="2000" dirty="0"/>
              <a:t> and 2</a:t>
            </a:r>
            <a:r>
              <a:rPr lang="en-US" altLang="zh-TW" sz="2000" baseline="30000" dirty="0"/>
              <a:t>nd</a:t>
            </a:r>
            <a:r>
              <a:rPr lang="en-US" altLang="zh-TW" sz="2000" dirty="0"/>
              <a:t> distance</a:t>
            </a:r>
          </a:p>
          <a:p>
            <a:r>
              <a:rPr lang="en-US" altLang="zh-TW" sz="2000" b="1" dirty="0"/>
              <a:t>Match: (1</a:t>
            </a:r>
            <a:r>
              <a:rPr lang="en-US" altLang="zh-TW" sz="2000" b="1" baseline="30000" dirty="0"/>
              <a:t>st</a:t>
            </a:r>
            <a:r>
              <a:rPr lang="en-US" altLang="zh-TW" sz="2000" b="1" dirty="0"/>
              <a:t> </a:t>
            </a:r>
            <a:r>
              <a:rPr lang="en-US" altLang="zh-TW" sz="2000" b="1" dirty="0" err="1"/>
              <a:t>dist</a:t>
            </a:r>
            <a:r>
              <a:rPr lang="en-US" altLang="zh-TW" sz="2000" b="1" dirty="0"/>
              <a:t> / 2</a:t>
            </a:r>
            <a:r>
              <a:rPr lang="en-US" altLang="zh-TW" sz="2000" b="1" baseline="30000" dirty="0"/>
              <a:t>nd</a:t>
            </a:r>
            <a:r>
              <a:rPr lang="en-US" altLang="zh-TW" sz="2000" b="1" dirty="0"/>
              <a:t> </a:t>
            </a:r>
            <a:r>
              <a:rPr lang="en-US" altLang="zh-TW" sz="2000" b="1" dirty="0" err="1"/>
              <a:t>dist</a:t>
            </a:r>
            <a:r>
              <a:rPr lang="en-US" altLang="zh-TW" sz="2000" b="1" dirty="0"/>
              <a:t>) &lt; 0.5  </a:t>
            </a:r>
          </a:p>
          <a:p>
            <a:r>
              <a:rPr lang="en-US" altLang="zh-TW" sz="2000" dirty="0"/>
              <a:t>Total n1*n2 times</a:t>
            </a:r>
          </a:p>
          <a:p>
            <a:pPr lvl="1"/>
            <a:r>
              <a:rPr lang="en-US" altLang="zh-TW" sz="1800" dirty="0"/>
              <a:t>#corners in fig1: n1</a:t>
            </a:r>
          </a:p>
          <a:p>
            <a:pPr lvl="1"/>
            <a:r>
              <a:rPr lang="en-US" altLang="zh-TW" sz="1800" dirty="0"/>
              <a:t>#corners in fig2: n2</a:t>
            </a:r>
          </a:p>
          <a:p>
            <a:pPr lvl="1"/>
            <a:endParaRPr lang="zh-TW" altLang="en-US" sz="18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2372D92-E8CA-4C93-BD25-7C7CEEDF73B6}"/>
              </a:ext>
            </a:extLst>
          </p:cNvPr>
          <p:cNvGrpSpPr/>
          <p:nvPr/>
        </p:nvGrpSpPr>
        <p:grpSpPr>
          <a:xfrm>
            <a:off x="10487641" y="412447"/>
            <a:ext cx="1455445" cy="729774"/>
            <a:chOff x="10487641" y="412447"/>
            <a:chExt cx="1455445" cy="72977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ACED17E-83D0-41F5-9487-A91B07184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641" y="500743"/>
              <a:ext cx="603401" cy="59718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9354BB7-9972-4C0E-A205-3FDD2B85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22090" y="412447"/>
              <a:ext cx="820996" cy="729774"/>
            </a:xfrm>
            <a:prstGeom prst="rect">
              <a:avLst/>
            </a:prstGeom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1A3953ED-7F4B-4F7D-8549-0A83171BB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840" y="3305263"/>
            <a:ext cx="2302538" cy="32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015FD9F-044F-4264-994C-8EB9D82D3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5066" y="3305263"/>
            <a:ext cx="2304275" cy="324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5DAEE97-589B-4FC9-B7BF-34711E61AB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623" y="5117243"/>
            <a:ext cx="4512529" cy="15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0027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離子會議室">
  <a:themeElements>
    <a:clrScheme name="離子會議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離子會議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會議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1620</TotalTime>
  <Words>728</Words>
  <Application>Microsoft Office PowerPoint</Application>
  <PresentationFormat>寬螢幕</PresentationFormat>
  <Paragraphs>224</Paragraphs>
  <Slides>25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新細明體</vt:lpstr>
      <vt:lpstr>Arial</vt:lpstr>
      <vt:lpstr>Calibri</vt:lpstr>
      <vt:lpstr>Calibri Light</vt:lpstr>
      <vt:lpstr>Cambria Math</vt:lpstr>
      <vt:lpstr>Century Gothic</vt:lpstr>
      <vt:lpstr>Wingdings 2</vt:lpstr>
      <vt:lpstr>Wingdings 3</vt:lpstr>
      <vt:lpstr>HDOfficeLightV0</vt:lpstr>
      <vt:lpstr>離子會議室</vt:lpstr>
      <vt:lpstr>Image Stitching System Based on ORB Feature</vt:lpstr>
      <vt:lpstr>Outline </vt:lpstr>
      <vt:lpstr>Image Stitching</vt:lpstr>
      <vt:lpstr>Workflow</vt:lpstr>
      <vt:lpstr>Cylindrical projection</vt:lpstr>
      <vt:lpstr>Keypoints extraction: FAST</vt:lpstr>
      <vt:lpstr>Keypoints extraction: FAST</vt:lpstr>
      <vt:lpstr>Feature description: BRIEF</vt:lpstr>
      <vt:lpstr>Feature matching</vt:lpstr>
      <vt:lpstr>RANSAC</vt:lpstr>
      <vt:lpstr>Image blending</vt:lpstr>
      <vt:lpstr>Software implementation</vt:lpstr>
      <vt:lpstr>Target Spec</vt:lpstr>
      <vt:lpstr>System Architecture</vt:lpstr>
      <vt:lpstr>ORB Kernel</vt:lpstr>
      <vt:lpstr>ORB Kernel - Optimization</vt:lpstr>
      <vt:lpstr>ORB Kernel - Optimization</vt:lpstr>
      <vt:lpstr>ORB Kernel</vt:lpstr>
      <vt:lpstr>ORB Kernel - Optimization</vt:lpstr>
      <vt:lpstr>Matching Kernel</vt:lpstr>
      <vt:lpstr>Matching Kernel - Optimization</vt:lpstr>
      <vt:lpstr>Result</vt:lpstr>
      <vt:lpstr>Result</vt:lpstr>
      <vt:lpstr>Result</vt:lpstr>
      <vt:lpstr>Runtime after acceleration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Stitching System Based on ORB Feature</dc:title>
  <dc:creator>chengyu</dc:creator>
  <cp:lastModifiedBy>user</cp:lastModifiedBy>
  <cp:revision>350</cp:revision>
  <dcterms:created xsi:type="dcterms:W3CDTF">2021-01-20T09:40:12Z</dcterms:created>
  <dcterms:modified xsi:type="dcterms:W3CDTF">2021-01-21T15:53:58Z</dcterms:modified>
</cp:coreProperties>
</file>